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4" r:id="rId3"/>
    <p:sldId id="258" r:id="rId4"/>
    <p:sldId id="263" r:id="rId5"/>
    <p:sldId id="266" r:id="rId6"/>
    <p:sldId id="259" r:id="rId7"/>
    <p:sldId id="267" r:id="rId8"/>
    <p:sldId id="271" r:id="rId9"/>
    <p:sldId id="269" r:id="rId10"/>
    <p:sldId id="274" r:id="rId11"/>
    <p:sldId id="268" r:id="rId12"/>
    <p:sldId id="275" r:id="rId13"/>
  </p:sldIdLst>
  <p:sldSz cx="9144000" cy="6858000" type="screen4x3"/>
  <p:notesSz cx="6797675" cy="987266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706A6A"/>
    <a:srgbClr val="FFCD2F"/>
    <a:srgbClr val="FFCC66"/>
    <a:srgbClr val="3399FF"/>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p:restoredTop sz="94674"/>
  </p:normalViewPr>
  <p:slideViewPr>
    <p:cSldViewPr>
      <p:cViewPr varScale="1">
        <p:scale>
          <a:sx n="65" d="100"/>
          <a:sy n="65" d="100"/>
        </p:scale>
        <p:origin x="109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3633"/>
          </a:xfrm>
          <a:prstGeom prst="rect">
            <a:avLst/>
          </a:prstGeom>
        </p:spPr>
        <p:txBody>
          <a:bodyPr vert="horz" lIns="90809" tIns="45405" rIns="90809" bIns="45405"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3633"/>
          </a:xfrm>
          <a:prstGeom prst="rect">
            <a:avLst/>
          </a:prstGeom>
        </p:spPr>
        <p:txBody>
          <a:bodyPr vert="horz" lIns="90809" tIns="45405" rIns="90809" bIns="45405" rtlCol="0"/>
          <a:lstStyle>
            <a:lvl1pPr algn="r">
              <a:defRPr sz="1200"/>
            </a:lvl1pPr>
          </a:lstStyle>
          <a:p>
            <a:fld id="{615F0B71-9C84-47DE-BC55-B493774A82CA}" type="datetimeFigureOut">
              <a:rPr lang="fr-FR" smtClean="0"/>
              <a:pPr/>
              <a:t>07/02/2023</a:t>
            </a:fld>
            <a:endParaRPr lang="fr-FR"/>
          </a:p>
        </p:txBody>
      </p:sp>
      <p:sp>
        <p:nvSpPr>
          <p:cNvPr id="4" name="Espace réservé de l'image des diapositives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0809" tIns="45405" rIns="90809" bIns="45405" rtlCol="0" anchor="ctr"/>
          <a:lstStyle/>
          <a:p>
            <a:endParaRPr lang="fr-FR"/>
          </a:p>
        </p:txBody>
      </p:sp>
      <p:sp>
        <p:nvSpPr>
          <p:cNvPr id="5" name="Espace réservé des commentaires 4"/>
          <p:cNvSpPr>
            <a:spLocks noGrp="1"/>
          </p:cNvSpPr>
          <p:nvPr>
            <p:ph type="body" sz="quarter" idx="3"/>
          </p:nvPr>
        </p:nvSpPr>
        <p:spPr>
          <a:xfrm>
            <a:off x="679768" y="4689515"/>
            <a:ext cx="5438140" cy="4442698"/>
          </a:xfrm>
          <a:prstGeom prst="rect">
            <a:avLst/>
          </a:prstGeom>
        </p:spPr>
        <p:txBody>
          <a:bodyPr vert="horz" lIns="90809" tIns="45405" rIns="90809" bIns="45405"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6"/>
            <a:ext cx="2945659" cy="493633"/>
          </a:xfrm>
          <a:prstGeom prst="rect">
            <a:avLst/>
          </a:prstGeom>
        </p:spPr>
        <p:txBody>
          <a:bodyPr vert="horz" lIns="90809" tIns="45405" rIns="90809" bIns="45405"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6"/>
            <a:ext cx="2945659" cy="493633"/>
          </a:xfrm>
          <a:prstGeom prst="rect">
            <a:avLst/>
          </a:prstGeom>
        </p:spPr>
        <p:txBody>
          <a:bodyPr vert="horz" lIns="90809" tIns="45405" rIns="90809" bIns="45405" rtlCol="0" anchor="b"/>
          <a:lstStyle>
            <a:lvl1pPr algn="r">
              <a:defRPr sz="1200"/>
            </a:lvl1pPr>
          </a:lstStyle>
          <a:p>
            <a:fld id="{FECA97CE-3918-428B-9F93-71E2929CFF03}" type="slidenum">
              <a:rPr lang="fr-FR" smtClean="0"/>
              <a:pPr/>
              <a:t>‹N°›</a:t>
            </a:fld>
            <a:endParaRPr lang="fr-FR"/>
          </a:p>
        </p:txBody>
      </p:sp>
    </p:spTree>
    <p:extLst>
      <p:ext uri="{BB962C8B-B14F-4D97-AF65-F5344CB8AC3E}">
        <p14:creationId xmlns:p14="http://schemas.microsoft.com/office/powerpoint/2010/main" val="1712151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ECA97CE-3918-428B-9F93-71E2929CFF03}" type="slidenum">
              <a:rPr lang="fr-FR" smtClean="0"/>
              <a:pPr/>
              <a:t>8</a:t>
            </a:fld>
            <a:endParaRPr lang="fr-FR"/>
          </a:p>
        </p:txBody>
      </p:sp>
    </p:spTree>
    <p:extLst>
      <p:ext uri="{BB962C8B-B14F-4D97-AF65-F5344CB8AC3E}">
        <p14:creationId xmlns:p14="http://schemas.microsoft.com/office/powerpoint/2010/main" val="2804490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Connecteur droit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r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fr-FR"/>
              <a:t>Modifiez le style du titre</a:t>
            </a:r>
            <a:endParaRPr kumimoji="0" lang="en-US"/>
          </a:p>
        </p:txBody>
      </p:sp>
      <p:sp>
        <p:nvSpPr>
          <p:cNvPr id="25" name="Sous-titr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Modifiez le style des sous-titres du masque</a:t>
            </a:r>
            <a:endParaRPr kumimoji="0" lang="en-US"/>
          </a:p>
        </p:txBody>
      </p:sp>
      <p:sp>
        <p:nvSpPr>
          <p:cNvPr id="31" name="Espace réservé de la date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8A18340C-A7C1-4CFE-8B66-D737858B2C56}" type="datetimeFigureOut">
              <a:rPr lang="fr-FR" smtClean="0"/>
              <a:pPr/>
              <a:t>07/02/2023</a:t>
            </a:fld>
            <a:endParaRPr lang="fr-FR"/>
          </a:p>
        </p:txBody>
      </p:sp>
      <p:sp>
        <p:nvSpPr>
          <p:cNvPr id="18" name="Espace réservé du pied de page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fr-FR"/>
          </a:p>
        </p:txBody>
      </p:sp>
      <p:sp>
        <p:nvSpPr>
          <p:cNvPr id="29" name="Espace réservé du numéro de diapositive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1A0CC88A-633B-4934-A67C-65AA6AE7FFAE}"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A18340C-A7C1-4CFE-8B66-D737858B2C56}" type="datetimeFigureOut">
              <a:rPr lang="fr-FR" smtClean="0"/>
              <a:pPr/>
              <a:t>07/02/2023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0CC88A-633B-4934-A67C-65AA6AE7FFA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274955"/>
            <a:ext cx="1524000" cy="5851525"/>
          </a:xfrm>
        </p:spPr>
        <p:txBody>
          <a:bodyPr vert="eaVert" anchor="t"/>
          <a:lstStyle/>
          <a:p>
            <a:r>
              <a:rPr kumimoji="0" lang="fr-FR"/>
              <a:t>Modifiez le style du titre</a:t>
            </a:r>
            <a:endParaRPr kumimoji="0" lang="en-US"/>
          </a:p>
        </p:txBody>
      </p:sp>
      <p:sp>
        <p:nvSpPr>
          <p:cNvPr id="3" name="Espace réservé du texte vertical 2"/>
          <p:cNvSpPr>
            <a:spLocks noGrp="1"/>
          </p:cNvSpPr>
          <p:nvPr>
            <p:ph type="body" orient="vert" idx="1"/>
          </p:nvPr>
        </p:nvSpPr>
        <p:spPr>
          <a:xfrm>
            <a:off x="457200" y="274642"/>
            <a:ext cx="6019800" cy="5851525"/>
          </a:xfrm>
        </p:spPr>
        <p:txBody>
          <a:bodyPr vert="eaVer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a:xfrm>
            <a:off x="4242816" y="6557946"/>
            <a:ext cx="2002464" cy="226902"/>
          </a:xfrm>
        </p:spPr>
        <p:txBody>
          <a:bodyPr/>
          <a:lstStyle/>
          <a:p>
            <a:fld id="{8A18340C-A7C1-4CFE-8B66-D737858B2C56}" type="datetimeFigureOut">
              <a:rPr lang="fr-FR" smtClean="0"/>
              <a:pPr/>
              <a:t>07/02/2023</a:t>
            </a:fld>
            <a:endParaRPr lang="fr-FR"/>
          </a:p>
        </p:txBody>
      </p:sp>
      <p:sp>
        <p:nvSpPr>
          <p:cNvPr id="5" name="Espace réservé du pied de page 4"/>
          <p:cNvSpPr>
            <a:spLocks noGrp="1"/>
          </p:cNvSpPr>
          <p:nvPr>
            <p:ph type="ftr" sz="quarter" idx="11"/>
          </p:nvPr>
        </p:nvSpPr>
        <p:spPr>
          <a:xfrm>
            <a:off x="457200" y="6556248"/>
            <a:ext cx="3657600" cy="228600"/>
          </a:xfrm>
        </p:spPr>
        <p:txBody>
          <a:bodyPr/>
          <a:lstStyle/>
          <a:p>
            <a:endParaRPr lang="fr-FR"/>
          </a:p>
        </p:txBody>
      </p:sp>
      <p:sp>
        <p:nvSpPr>
          <p:cNvPr id="6" name="Espace réservé du numéro de diapositive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1A0CC88A-633B-4934-A67C-65AA6AE7FFA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Modifiez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8A18340C-A7C1-4CFE-8B66-D737858B2C56}" type="datetimeFigureOut">
              <a:rPr lang="fr-FR" smtClean="0"/>
              <a:pPr/>
              <a:t>07/02/2023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A0CC88A-633B-4934-A67C-65AA6AE7FFA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1">
        <a:schemeClr val="bg1"/>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Modifiez les styles du texte du masque</a:t>
            </a:r>
          </a:p>
        </p:txBody>
      </p:sp>
      <p:sp>
        <p:nvSpPr>
          <p:cNvPr id="4" name="Espace réservé de la date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8A18340C-A7C1-4CFE-8B66-D737858B2C56}" type="datetimeFigureOut">
              <a:rPr lang="fr-FR" smtClean="0"/>
              <a:pPr/>
              <a:t>07/02/2023</a:t>
            </a:fld>
            <a:endParaRPr lang="fr-FR"/>
          </a:p>
        </p:txBody>
      </p:sp>
      <p:sp>
        <p:nvSpPr>
          <p:cNvPr id="5" name="Espace réservé du pied de page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fr-FR"/>
          </a:p>
        </p:txBody>
      </p:sp>
      <p:sp>
        <p:nvSpPr>
          <p:cNvPr id="6" name="Espace réservé du numéro de diapositive 5"/>
          <p:cNvSpPr>
            <a:spLocks noGrp="1"/>
          </p:cNvSpPr>
          <p:nvPr>
            <p:ph type="sldNum" sz="quarter" idx="12"/>
          </p:nvPr>
        </p:nvSpPr>
        <p:spPr>
          <a:xfrm>
            <a:off x="6733952" y="6555112"/>
            <a:ext cx="588336" cy="228600"/>
          </a:xfrm>
        </p:spPr>
        <p:txBody>
          <a:bodyPr/>
          <a:lstStyle/>
          <a:p>
            <a:fld id="{1A0CC88A-633B-4934-A67C-65AA6AE7FFAE}"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p>
            <a:r>
              <a:rPr kumimoji="0" lang="fr-FR"/>
              <a:t>Modifiez le style du titre</a:t>
            </a:r>
            <a:endParaRPr kumimoji="0" lang="en-US"/>
          </a:p>
        </p:txBody>
      </p:sp>
      <p:sp>
        <p:nvSpPr>
          <p:cNvPr id="3" name="Espace réservé du contenu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8A18340C-A7C1-4CFE-8B66-D737858B2C56}" type="datetimeFigureOut">
              <a:rPr lang="fr-FR" smtClean="0"/>
              <a:pPr/>
              <a:t>07/02/2023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0CC88A-633B-4934-A67C-65AA6AE7FFA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nchor="b"/>
          <a:lstStyle>
            <a:lvl1pPr>
              <a:defRPr/>
            </a:lvl1pPr>
            <a:extLst/>
          </a:lstStyle>
          <a:p>
            <a:r>
              <a:rPr kumimoji="0" lang="fr-FR"/>
              <a:t>Modifiez le style du titre</a:t>
            </a:r>
            <a:endParaRPr kumimoji="0" lang="en-US"/>
          </a:p>
        </p:txBody>
      </p:sp>
      <p:sp>
        <p:nvSpPr>
          <p:cNvPr id="3" name="Espace réservé du texte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4" name="Espace réservé du texte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Modifiez les styles du texte du masque</a:t>
            </a:r>
          </a:p>
        </p:txBody>
      </p:sp>
      <p:sp>
        <p:nvSpPr>
          <p:cNvPr id="5" name="Espace réservé du contenu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8A18340C-A7C1-4CFE-8B66-D737858B2C56}" type="datetimeFigureOut">
              <a:rPr lang="fr-FR" smtClean="0"/>
              <a:pPr/>
              <a:t>07/02/2023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A0CC88A-633B-4934-A67C-65AA6AE7FFA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42048" cy="1143000"/>
          </a:xfrm>
        </p:spPr>
        <p:txBody>
          <a:bodyPr/>
          <a:lstStyle/>
          <a:p>
            <a:r>
              <a:rPr kumimoji="0" lang="fr-FR"/>
              <a:t>Modifiez le style du titre</a:t>
            </a:r>
            <a:endParaRPr kumimoji="0" lang="en-US"/>
          </a:p>
        </p:txBody>
      </p:sp>
      <p:sp>
        <p:nvSpPr>
          <p:cNvPr id="3" name="Espace réservé de la date 2"/>
          <p:cNvSpPr>
            <a:spLocks noGrp="1"/>
          </p:cNvSpPr>
          <p:nvPr>
            <p:ph type="dt" sz="half" idx="10"/>
          </p:nvPr>
        </p:nvSpPr>
        <p:spPr/>
        <p:txBody>
          <a:bodyPr/>
          <a:lstStyle/>
          <a:p>
            <a:fld id="{8A18340C-A7C1-4CFE-8B66-D737858B2C56}" type="datetimeFigureOut">
              <a:rPr lang="fr-FR" smtClean="0"/>
              <a:pPr/>
              <a:t>07/02/2023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A0CC88A-633B-4934-A67C-65AA6AE7FFA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solidFill>
                  <a:schemeClr val="tx2"/>
                </a:solidFill>
              </a:defRPr>
            </a:lvl1pPr>
            <a:extLst/>
          </a:lstStyle>
          <a:p>
            <a:fld id="{8A18340C-A7C1-4CFE-8B66-D737858B2C56}" type="datetimeFigureOut">
              <a:rPr lang="fr-FR" smtClean="0"/>
              <a:pPr/>
              <a:t>07/02/2023</a:t>
            </a:fld>
            <a:endParaRPr lang="fr-FR"/>
          </a:p>
        </p:txBody>
      </p:sp>
      <p:sp>
        <p:nvSpPr>
          <p:cNvPr id="3" name="Espace réservé du pied de page 2"/>
          <p:cNvSpPr>
            <a:spLocks noGrp="1"/>
          </p:cNvSpPr>
          <p:nvPr>
            <p:ph type="ftr" sz="quarter" idx="11"/>
          </p:nvPr>
        </p:nvSpPr>
        <p:spPr/>
        <p:txBody>
          <a:bodyPr/>
          <a:lstStyle>
            <a:lvl1pPr>
              <a:defRPr>
                <a:solidFill>
                  <a:schemeClr val="tx2"/>
                </a:solidFill>
              </a:defRPr>
            </a:lvl1pPr>
            <a:extLst/>
          </a:lstStyle>
          <a:p>
            <a:endParaRPr lang="fr-FR"/>
          </a:p>
        </p:txBody>
      </p:sp>
      <p:sp>
        <p:nvSpPr>
          <p:cNvPr id="4" name="Espace réservé du numéro de diapositive 3"/>
          <p:cNvSpPr>
            <a:spLocks noGrp="1"/>
          </p:cNvSpPr>
          <p:nvPr>
            <p:ph type="sldNum" sz="quarter" idx="12"/>
          </p:nvPr>
        </p:nvSpPr>
        <p:spPr/>
        <p:txBody>
          <a:bodyPr/>
          <a:lstStyle/>
          <a:p>
            <a:fld id="{1A0CC88A-633B-4934-A67C-65AA6AE7FFA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fr-FR"/>
              <a:t>Modifiez le style du titre</a:t>
            </a:r>
            <a:endParaRPr kumimoji="0" lang="en-US"/>
          </a:p>
        </p:txBody>
      </p:sp>
      <p:sp>
        <p:nvSpPr>
          <p:cNvPr id="3" name="Espace réservé du texte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Modifiez les styles du texte du masque</a:t>
            </a:r>
          </a:p>
        </p:txBody>
      </p:sp>
      <p:sp>
        <p:nvSpPr>
          <p:cNvPr id="4" name="Espace réservé du contenu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Modifiez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8A18340C-A7C1-4CFE-8B66-D737858B2C56}" type="datetimeFigureOut">
              <a:rPr lang="fr-FR" smtClean="0"/>
              <a:pPr/>
              <a:t>07/02/2023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0CC88A-633B-4934-A67C-65AA6AE7FFA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fr-FR"/>
              <a:t>Modifiez le style du titre</a:t>
            </a:r>
            <a:endParaRPr kumimoji="0" lang="en-US" dirty="0"/>
          </a:p>
        </p:txBody>
      </p:sp>
      <p:sp>
        <p:nvSpPr>
          <p:cNvPr id="4" name="Espace réservé du texte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fr-FR"/>
              <a:t>Modifiez les styles du texte du masque</a:t>
            </a:r>
          </a:p>
        </p:txBody>
      </p:sp>
      <p:sp>
        <p:nvSpPr>
          <p:cNvPr id="5" name="Espace réservé de la date 4"/>
          <p:cNvSpPr>
            <a:spLocks noGrp="1"/>
          </p:cNvSpPr>
          <p:nvPr>
            <p:ph type="dt" sz="half" idx="10"/>
          </p:nvPr>
        </p:nvSpPr>
        <p:spPr/>
        <p:txBody>
          <a:bodyPr/>
          <a:lstStyle/>
          <a:p>
            <a:fld id="{8A18340C-A7C1-4CFE-8B66-D737858B2C56}" type="datetimeFigureOut">
              <a:rPr lang="fr-FR" smtClean="0"/>
              <a:pPr/>
              <a:t>07/02/2023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A0CC88A-633B-4934-A67C-65AA6AE7FFAE}" type="slidenum">
              <a:rPr lang="fr-FR" smtClean="0"/>
              <a:pPr/>
              <a:t>‹N°›</a:t>
            </a:fld>
            <a:endParaRPr lang="fr-FR"/>
          </a:p>
        </p:txBody>
      </p:sp>
      <p:sp>
        <p:nvSpPr>
          <p:cNvPr id="10" name="Espace réservé pour une image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fr-FR"/>
              <a:t>Cliquez sur l'icône pour ajouter une image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du titre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fr-FR"/>
              <a:t>Modifiez le style du titre</a:t>
            </a:r>
            <a:endParaRPr kumimoji="0" lang="en-US"/>
          </a:p>
        </p:txBody>
      </p:sp>
      <p:sp>
        <p:nvSpPr>
          <p:cNvPr id="31" name="Espace réservé du texte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fr-FR"/>
              <a:t>Modifiez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7" name="Espace réservé de la date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8A18340C-A7C1-4CFE-8B66-D737858B2C56}" type="datetimeFigureOut">
              <a:rPr lang="fr-FR" smtClean="0"/>
              <a:pPr/>
              <a:t>07/02/2023</a:t>
            </a:fld>
            <a:endParaRPr lang="fr-FR"/>
          </a:p>
        </p:txBody>
      </p:sp>
      <p:sp>
        <p:nvSpPr>
          <p:cNvPr id="4" name="Espace réservé du pied de page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fr-FR"/>
          </a:p>
        </p:txBody>
      </p:sp>
      <p:sp>
        <p:nvSpPr>
          <p:cNvPr id="16" name="Espace réservé du numéro de diapositive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1A0CC88A-633B-4934-A67C-65AA6AE7FFA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428992" y="357165"/>
            <a:ext cx="5500694" cy="1487659"/>
          </a:xfrm>
        </p:spPr>
        <p:txBody>
          <a:bodyPr anchor="t" anchorCtr="0"/>
          <a:lstStyle/>
          <a:p>
            <a:r>
              <a:rPr lang="fr-FR" cap="none" dirty="0">
                <a:ln w="12700" cmpd="sng">
                  <a:solidFill>
                    <a:schemeClr val="accent4"/>
                  </a:solidFill>
                  <a:prstDash val="solid"/>
                </a:ln>
                <a:solidFill>
                  <a:schemeClr val="accent1">
                    <a:lumMod val="60000"/>
                    <a:lumOff val="40000"/>
                  </a:schemeClr>
                </a:solidFill>
              </a:rPr>
              <a:t>LES</a:t>
            </a:r>
            <a:r>
              <a:rPr lang="fr-FR" cap="none" dirty="0">
                <a:ln w="12700" cmpd="sng">
                  <a:solidFill>
                    <a:schemeClr val="accent4"/>
                  </a:solidFill>
                  <a:prstDash val="solid"/>
                </a:ln>
                <a:solidFill>
                  <a:schemeClr val="accent2">
                    <a:lumMod val="75000"/>
                  </a:schemeClr>
                </a:solidFill>
              </a:rPr>
              <a:t> </a:t>
            </a:r>
            <a:r>
              <a:rPr lang="fr-FR" cap="none" dirty="0">
                <a:ln w="12700" cmpd="sng">
                  <a:solidFill>
                    <a:schemeClr val="accent4"/>
                  </a:solidFill>
                  <a:prstDash val="solid"/>
                </a:ln>
                <a:solidFill>
                  <a:schemeClr val="accent1">
                    <a:lumMod val="60000"/>
                    <a:lumOff val="40000"/>
                  </a:schemeClr>
                </a:solidFill>
              </a:rPr>
              <a:t>INTERNATIONAUX  D’ATTELAGE</a:t>
            </a:r>
            <a:br>
              <a:rPr lang="fr-FR"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br>
              <a:rPr lang="fr-FR" sz="2400"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endParaRPr lang="fr-FR" sz="2400" cap="none"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Sous-titre 2"/>
          <p:cNvSpPr>
            <a:spLocks noGrp="1"/>
          </p:cNvSpPr>
          <p:nvPr>
            <p:ph type="subTitle" idx="1"/>
          </p:nvPr>
        </p:nvSpPr>
        <p:spPr>
          <a:xfrm>
            <a:off x="3995937" y="5733256"/>
            <a:ext cx="4933749" cy="1008111"/>
          </a:xfrm>
        </p:spPr>
        <p:txBody>
          <a:bodyPr>
            <a:noAutofit/>
          </a:bodyPr>
          <a:lstStyle/>
          <a:p>
            <a:r>
              <a:rPr lang="fr-FR" sz="1800" dirty="0">
                <a:solidFill>
                  <a:schemeClr val="bg1"/>
                </a:solidFill>
                <a:latin typeface="Verdana" panose="020B0604030504040204" pitchFamily="34" charset="0"/>
                <a:ea typeface="Verdana" panose="020B0604030504040204" pitchFamily="34" charset="0"/>
              </a:rPr>
              <a:t>Mercredi 31 mai au dimanche 4 juin 2023</a:t>
            </a:r>
          </a:p>
          <a:p>
            <a:r>
              <a:rPr lang="fr-FR" sz="1800" dirty="0">
                <a:solidFill>
                  <a:schemeClr val="bg1"/>
                </a:solidFill>
                <a:latin typeface="Verdana" panose="020B0604030504040204" pitchFamily="34" charset="0"/>
                <a:ea typeface="Verdana" panose="020B0604030504040204" pitchFamily="34" charset="0"/>
              </a:rPr>
              <a:t>Hippodrome de Verrie-Saumur</a:t>
            </a:r>
          </a:p>
          <a:p>
            <a:r>
              <a:rPr lang="fr-FR" sz="1800" dirty="0">
                <a:solidFill>
                  <a:schemeClr val="bg1"/>
                </a:solidFill>
                <a:latin typeface="Verdana" panose="020B0604030504040204" pitchFamily="34" charset="0"/>
                <a:ea typeface="Verdana" panose="020B0604030504040204" pitchFamily="34" charset="0"/>
              </a:rPr>
              <a:t> </a:t>
            </a:r>
          </a:p>
          <a:p>
            <a:endParaRPr lang="fr-FR" sz="1800" dirty="0">
              <a:solidFill>
                <a:schemeClr val="bg1"/>
              </a:solidFill>
              <a:latin typeface="Verdana" panose="020B0604030504040204" pitchFamily="34" charset="0"/>
              <a:ea typeface="Verdana" panose="020B0604030504040204" pitchFamily="34" charset="0"/>
            </a:endParaRPr>
          </a:p>
        </p:txBody>
      </p:sp>
      <p:sp>
        <p:nvSpPr>
          <p:cNvPr id="5" name="AutoShape 6" descr="Résultat de recherche d'images pour &quot;ESTHUA&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9218" name="Picture 2" descr="Résultat de recherche d'images pour &quot;saumur attelage&quot;"/>
          <p:cNvPicPr>
            <a:picLocks noChangeAspect="1" noChangeArrowheads="1"/>
          </p:cNvPicPr>
          <p:nvPr/>
        </p:nvPicPr>
        <p:blipFill>
          <a:blip r:embed="rId2"/>
          <a:srcRect/>
          <a:stretch>
            <a:fillRect/>
          </a:stretch>
        </p:blipFill>
        <p:spPr bwMode="auto">
          <a:xfrm>
            <a:off x="3995937" y="1869557"/>
            <a:ext cx="4595636" cy="3451834"/>
          </a:xfrm>
          <a:prstGeom prst="rect">
            <a:avLst/>
          </a:prstGeom>
          <a:noFill/>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76721">
            <a:off x="141711" y="520313"/>
            <a:ext cx="2808312" cy="1242793"/>
          </a:xfrm>
          <a:prstGeom prst="rect">
            <a:avLst/>
          </a:prstGeom>
        </p:spPr>
      </p:pic>
      <p:sp>
        <p:nvSpPr>
          <p:cNvPr id="6" name="ZoneTexte 5">
            <a:extLst>
              <a:ext uri="{FF2B5EF4-FFF2-40B4-BE49-F238E27FC236}">
                <a16:creationId xmlns:a16="http://schemas.microsoft.com/office/drawing/2014/main" id="{68CCCC9A-D891-E38E-0776-93E59B42C1E1}"/>
              </a:ext>
            </a:extLst>
          </p:cNvPr>
          <p:cNvSpPr txBox="1"/>
          <p:nvPr/>
        </p:nvSpPr>
        <p:spPr>
          <a:xfrm rot="16200000">
            <a:off x="-1214738" y="2811748"/>
            <a:ext cx="5064455" cy="2554545"/>
          </a:xfrm>
          <a:prstGeom prst="rect">
            <a:avLst/>
          </a:prstGeom>
          <a:noFill/>
        </p:spPr>
        <p:txBody>
          <a:bodyPr wrap="square" rtlCol="0">
            <a:spAutoFit/>
          </a:bodyPr>
          <a:lstStyle/>
          <a:p>
            <a:endParaRPr lang="fr-FR" sz="2000" b="1" dirty="0">
              <a:ln w="0"/>
              <a:solidFill>
                <a:srgbClr val="FF0000"/>
              </a:solidFill>
              <a:effectLst>
                <a:outerShdw blurRad="38100" dist="19050" dir="2700000" algn="tl" rotWithShape="0">
                  <a:schemeClr val="dk1">
                    <a:alpha val="40000"/>
                  </a:schemeClr>
                </a:outerShdw>
              </a:effectLst>
            </a:endParaRPr>
          </a:p>
          <a:p>
            <a:pPr marL="285750" indent="-285750">
              <a:buFont typeface="Wingdings" panose="05000000000000000000" pitchFamily="2" charset="2"/>
              <a:buChar char="ü"/>
            </a:pPr>
            <a:r>
              <a:rPr lang="fr-FR" sz="2000" b="1" dirty="0">
                <a:ln w="0"/>
                <a:solidFill>
                  <a:srgbClr val="FF0000"/>
                </a:solidFill>
                <a:effectLst>
                  <a:outerShdw blurRad="38100" dist="19050" dir="2700000" algn="tl" rotWithShape="0">
                    <a:schemeClr val="dk1">
                      <a:alpha val="40000"/>
                    </a:schemeClr>
                  </a:outerShdw>
                </a:effectLst>
              </a:rPr>
              <a:t>CAI3* : 1, 2, 4 poneys et </a:t>
            </a:r>
          </a:p>
          <a:p>
            <a:pPr marL="285750" indent="-285750">
              <a:buFont typeface="Wingdings" panose="05000000000000000000" pitchFamily="2" charset="2"/>
              <a:buChar char="ü"/>
            </a:pPr>
            <a:r>
              <a:rPr lang="fr-FR" sz="2000" b="1" dirty="0">
                <a:ln w="0"/>
                <a:solidFill>
                  <a:srgbClr val="FF0000"/>
                </a:solidFill>
                <a:effectLst>
                  <a:outerShdw blurRad="38100" dist="19050" dir="2700000" algn="tl" rotWithShape="0">
                    <a:schemeClr val="dk1">
                      <a:alpha val="40000"/>
                    </a:schemeClr>
                  </a:outerShdw>
                </a:effectLst>
              </a:rPr>
              <a:t>            1, 2, 4  chevaux</a:t>
            </a:r>
          </a:p>
          <a:p>
            <a:pPr marL="285750" indent="-285750">
              <a:buFont typeface="Wingdings" panose="05000000000000000000" pitchFamily="2" charset="2"/>
              <a:buChar char="ü"/>
            </a:pPr>
            <a:r>
              <a:rPr lang="fr-FR" sz="2000" b="1" dirty="0">
                <a:ln w="0"/>
                <a:solidFill>
                  <a:srgbClr val="FF0000"/>
                </a:solidFill>
                <a:effectLst>
                  <a:outerShdw blurRad="38100" dist="19050" dir="2700000" algn="tl" rotWithShape="0">
                    <a:schemeClr val="dk1">
                      <a:alpha val="40000"/>
                    </a:schemeClr>
                  </a:outerShdw>
                </a:effectLst>
              </a:rPr>
              <a:t>CAIO4* - 4 chevaux World Cup</a:t>
            </a:r>
          </a:p>
          <a:p>
            <a:pPr marL="285750" indent="-285750">
              <a:buFont typeface="Wingdings" panose="05000000000000000000" pitchFamily="2" charset="2"/>
              <a:buChar char="ü"/>
            </a:pPr>
            <a:r>
              <a:rPr lang="fr-FR" sz="2000" b="1" dirty="0">
                <a:ln w="0"/>
                <a:solidFill>
                  <a:srgbClr val="FF0000"/>
                </a:solidFill>
                <a:effectLst>
                  <a:outerShdw blurRad="38100" dist="19050" dir="2700000" algn="tl" rotWithShape="0">
                    <a:schemeClr val="dk1">
                      <a:alpha val="40000"/>
                    </a:schemeClr>
                  </a:outerShdw>
                </a:effectLst>
              </a:rPr>
              <a:t>Championnat de France 4 chevaux</a:t>
            </a:r>
          </a:p>
          <a:p>
            <a:pPr marL="285750" indent="-285750">
              <a:buFont typeface="Wingdings" panose="05000000000000000000" pitchFamily="2" charset="2"/>
              <a:buChar char="ü"/>
            </a:pPr>
            <a:r>
              <a:rPr lang="fr-FR" sz="2000" b="1" dirty="0">
                <a:ln w="0"/>
                <a:solidFill>
                  <a:srgbClr val="FF0000"/>
                </a:solidFill>
                <a:effectLst>
                  <a:outerShdw blurRad="38100" dist="19050" dir="2700000" algn="tl" rotWithShape="0">
                    <a:schemeClr val="dk1">
                      <a:alpha val="40000"/>
                    </a:schemeClr>
                  </a:outerShdw>
                </a:effectLst>
              </a:rPr>
              <a:t>Amateur 1 Grand Prix</a:t>
            </a:r>
          </a:p>
          <a:p>
            <a:pPr marL="285750" indent="-285750">
              <a:buFont typeface="Wingdings" panose="05000000000000000000" pitchFamily="2" charset="2"/>
              <a:buChar char="ü"/>
            </a:pPr>
            <a:r>
              <a:rPr lang="fr-FR" sz="2000" b="1" dirty="0">
                <a:ln w="0"/>
                <a:solidFill>
                  <a:srgbClr val="FF0000"/>
                </a:solidFill>
                <a:effectLst>
                  <a:outerShdw blurRad="38100" dist="19050" dir="2700000" algn="tl" rotWithShape="0">
                    <a:schemeClr val="dk1">
                      <a:alpha val="40000"/>
                    </a:schemeClr>
                  </a:outerShdw>
                </a:effectLst>
              </a:rPr>
              <a:t>Derby para-attelag</a:t>
            </a:r>
            <a:r>
              <a:rPr lang="fr-FR" sz="2000" b="1" dirty="0">
                <a:solidFill>
                  <a:srgbClr val="FF0000"/>
                </a:solidFill>
              </a:rPr>
              <a:t>e</a:t>
            </a:r>
          </a:p>
          <a:p>
            <a:r>
              <a:rPr lang="fr-FR" sz="2000" b="1" dirty="0">
                <a:solidFill>
                  <a:srgbClr val="FF0000"/>
                </a:solidFill>
              </a:rPr>
              <a:t>                 </a:t>
            </a:r>
            <a:endParaRPr lang="en-GB" sz="2000" b="1" dirty="0">
              <a:solidFill>
                <a:srgbClr val="FF0000"/>
              </a:solidFill>
            </a:endParaRPr>
          </a:p>
        </p:txBody>
      </p:sp>
    </p:spTree>
    <p:extLst>
      <p:ext uri="{BB962C8B-B14F-4D97-AF65-F5344CB8AC3E}">
        <p14:creationId xmlns:p14="http://schemas.microsoft.com/office/powerpoint/2010/main" val="1932611924"/>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27288"/>
            <a:ext cx="7130144" cy="1143000"/>
          </a:xfrm>
        </p:spPr>
        <p:txBody>
          <a:bodyPr>
            <a:normAutofit/>
          </a:bodyPr>
          <a:lstStyle/>
          <a:p>
            <a:r>
              <a:rPr lang="fr-FR" sz="2800" dirty="0">
                <a:solidFill>
                  <a:schemeClr val="accent4">
                    <a:lumMod val="60000"/>
                    <a:lumOff val="40000"/>
                  </a:schemeClr>
                </a:solidFill>
              </a:rPr>
              <a:t>MECENAT</a:t>
            </a:r>
            <a:br>
              <a:rPr lang="fr-FR" sz="3200" dirty="0">
                <a:solidFill>
                  <a:schemeClr val="accent4">
                    <a:lumMod val="60000"/>
                    <a:lumOff val="40000"/>
                  </a:schemeClr>
                </a:solidFill>
              </a:rPr>
            </a:br>
            <a:endParaRPr lang="fr-FR" sz="3200" dirty="0">
              <a:solidFill>
                <a:schemeClr val="accent4">
                  <a:lumMod val="60000"/>
                  <a:lumOff val="40000"/>
                </a:schemeClr>
              </a:solidFill>
            </a:endParaRPr>
          </a:p>
        </p:txBody>
      </p:sp>
      <p:sp>
        <p:nvSpPr>
          <p:cNvPr id="8" name="Espace réservé du numéro de diapositive 5">
            <a:extLst>
              <a:ext uri="{FF2B5EF4-FFF2-40B4-BE49-F238E27FC236}">
                <a16:creationId xmlns:a16="http://schemas.microsoft.com/office/drawing/2014/main" id="{37599729-E5F3-4B66-80A9-3558F9239D86}"/>
              </a:ext>
            </a:extLst>
          </p:cNvPr>
          <p:cNvSpPr>
            <a:spLocks noGrp="1"/>
          </p:cNvSpPr>
          <p:nvPr>
            <p:ph type="sldNum" sz="quarter" idx="12"/>
          </p:nvPr>
        </p:nvSpPr>
        <p:spPr>
          <a:xfrm>
            <a:off x="8340725" y="6092825"/>
            <a:ext cx="588963" cy="587375"/>
          </a:xfrm>
          <a:ln w="28575">
            <a:solidFill>
              <a:schemeClr val="bg1"/>
            </a:solidFill>
          </a:ln>
        </p:spPr>
        <p:txBody>
          <a:bodyPr anchor="ctr"/>
          <a:lstStyle/>
          <a:p>
            <a:pPr algn="ctr">
              <a:defRPr/>
            </a:pPr>
            <a:fld id="{52A96D79-394E-4AD8-BBBF-736E10D461C5}" type="slidenum">
              <a:rPr lang="fr-FR" sz="2400" b="1">
                <a:solidFill>
                  <a:schemeClr val="bg1"/>
                </a:solidFill>
                <a:latin typeface="+mn-lt"/>
              </a:rPr>
              <a:pPr algn="ctr">
                <a:defRPr/>
              </a:pPr>
              <a:t>10</a:t>
            </a:fld>
            <a:endParaRPr lang="fr-FR" sz="2400" b="1">
              <a:solidFill>
                <a:schemeClr val="bg1"/>
              </a:solidFill>
              <a:latin typeface="+mn-lt"/>
            </a:endParaRPr>
          </a:p>
        </p:txBody>
      </p:sp>
      <p:sp>
        <p:nvSpPr>
          <p:cNvPr id="4" name="Espace réservé du contenu 2"/>
          <p:cNvSpPr txBox="1">
            <a:spLocks/>
          </p:cNvSpPr>
          <p:nvPr/>
        </p:nvSpPr>
        <p:spPr>
          <a:xfrm>
            <a:off x="488152" y="1408708"/>
            <a:ext cx="7181544" cy="2308324"/>
          </a:xfrm>
          <a:prstGeom prst="rect">
            <a:avLst/>
          </a:prstGeom>
        </p:spPr>
        <p:txBody>
          <a:bodyPr vert="horz">
            <a:normAutofit/>
          </a:bodyPr>
          <a:lst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indent="0">
              <a:buFont typeface="Wingdings 2"/>
              <a:buNone/>
            </a:pPr>
            <a:r>
              <a:rPr lang="fr-FR" sz="1400" dirty="0"/>
              <a:t>Le mécénat est un dispositif permettant à une entreprise de verser un don à un organisme, sous forme d’aide financière ou matérielle. Il se traduit par une déduction fiscale. </a:t>
            </a:r>
          </a:p>
          <a:p>
            <a:pPr marL="0" indent="0">
              <a:buFont typeface="Wingdings 2"/>
              <a:buNone/>
            </a:pPr>
            <a:r>
              <a:rPr lang="fr-FR" sz="1400" dirty="0"/>
              <a:t>La loi prévoit que les versements effectués par les entreprises au titre du mécénat entrainent une réduction d’impôts égale à 60 % de la somme versée.</a:t>
            </a:r>
          </a:p>
          <a:p>
            <a:pPr marL="0" indent="0">
              <a:buFont typeface="Wingdings 2"/>
              <a:buNone/>
            </a:pPr>
            <a:r>
              <a:rPr lang="fr-FR" sz="1400" dirty="0"/>
              <a:t>Une convention de mécénat est alors rédigée et signée par les 2 parties et un reçu fiscal au titre des dons sera édité par nos soins.</a:t>
            </a:r>
          </a:p>
          <a:p>
            <a:pPr marL="0" indent="0">
              <a:buFont typeface="Wingdings 2"/>
              <a:buNone/>
            </a:pPr>
            <a:endParaRPr lang="fr-FR" sz="2000"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32198" y="747475"/>
            <a:ext cx="1888511" cy="720080"/>
          </a:xfrm>
          <a:prstGeom prst="rect">
            <a:avLst/>
          </a:prstGeom>
        </p:spPr>
      </p:pic>
    </p:spTree>
    <p:extLst>
      <p:ext uri="{BB962C8B-B14F-4D97-AF65-F5344CB8AC3E}">
        <p14:creationId xmlns:p14="http://schemas.microsoft.com/office/powerpoint/2010/main" val="204511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5"/>
          <p:cNvSpPr>
            <a:spLocks noGrp="1"/>
          </p:cNvSpPr>
          <p:nvPr>
            <p:ph type="sldNum" sz="quarter" idx="12"/>
          </p:nvPr>
        </p:nvSpPr>
        <p:spPr>
          <a:xfrm>
            <a:off x="8340725" y="6092825"/>
            <a:ext cx="588963" cy="587375"/>
          </a:xfrm>
          <a:ln w="28575">
            <a:solidFill>
              <a:schemeClr val="bg1"/>
            </a:solidFill>
          </a:ln>
        </p:spPr>
        <p:txBody>
          <a:bodyPr anchor="ctr"/>
          <a:lstStyle/>
          <a:p>
            <a:pPr algn="ctr">
              <a:defRPr/>
            </a:pPr>
            <a:fld id="{52A96D79-394E-4AD8-BBBF-736E10D461C5}" type="slidenum">
              <a:rPr lang="fr-FR" sz="2400" b="1">
                <a:solidFill>
                  <a:schemeClr val="bg1"/>
                </a:solidFill>
                <a:latin typeface="+mn-lt"/>
              </a:rPr>
              <a:pPr algn="ctr">
                <a:defRPr/>
              </a:pPr>
              <a:t>11</a:t>
            </a:fld>
            <a:endParaRPr lang="fr-FR" sz="2400" b="1">
              <a:solidFill>
                <a:schemeClr val="bg1"/>
              </a:solidFill>
              <a:latin typeface="+mn-lt"/>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32198" y="747475"/>
            <a:ext cx="1888511" cy="720080"/>
          </a:xfrm>
          <a:prstGeom prst="rect">
            <a:avLst/>
          </a:prstGeom>
        </p:spPr>
      </p:pic>
      <p:pic>
        <p:nvPicPr>
          <p:cNvPr id="4" name="Image 3" descr="Une image contenant flèche&#10;&#10;Description générée automatiquement">
            <a:extLst>
              <a:ext uri="{FF2B5EF4-FFF2-40B4-BE49-F238E27FC236}">
                <a16:creationId xmlns:a16="http://schemas.microsoft.com/office/drawing/2014/main" id="{D76B75A4-7674-1A87-61A6-ED0A3593B7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412" y="381000"/>
            <a:ext cx="4067175" cy="6096000"/>
          </a:xfrm>
          <a:prstGeom prst="rect">
            <a:avLst/>
          </a:prstGeom>
        </p:spPr>
      </p:pic>
    </p:spTree>
    <p:extLst>
      <p:ext uri="{BB962C8B-B14F-4D97-AF65-F5344CB8AC3E}">
        <p14:creationId xmlns:p14="http://schemas.microsoft.com/office/powerpoint/2010/main" val="3897107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ésultat de recherche d'images pour &quot;saumur attelage banque populair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548680"/>
            <a:ext cx="3595949" cy="20319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https://media.ouest-france.fr/v1/pictures/MjAxOTA2MjcxNjIzMTUzY2IwZDUxNDcyNWIxOTI2NWZlOWIwZDg?width=1260&amp;height=712&amp;focuspoint=50%2C25&amp;cropresize=1&amp;client_id=bpeditorial&amp;sign=fb07d2487ede8064cab2a0a9e271f7b8d1a34c67bedeb269f631b384b418be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7959" y="3573016"/>
            <a:ext cx="3595949" cy="20319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30" name="Picture 6" descr="Image associée"/>
          <p:cNvPicPr>
            <a:picLocks noChangeAspect="1" noChangeArrowheads="1"/>
          </p:cNvPicPr>
          <p:nvPr/>
        </p:nvPicPr>
        <p:blipFill rotWithShape="1">
          <a:blip r:embed="rId4">
            <a:extLst>
              <a:ext uri="{28A0092B-C50C-407E-A947-70E740481C1C}">
                <a14:useLocalDpi xmlns:a14="http://schemas.microsoft.com/office/drawing/2010/main" val="0"/>
              </a:ext>
            </a:extLst>
          </a:blip>
          <a:srcRect l="14830" t="20077" r="8479" b="12812"/>
          <a:stretch/>
        </p:blipFill>
        <p:spPr bwMode="auto">
          <a:xfrm>
            <a:off x="539552" y="1196752"/>
            <a:ext cx="3115855" cy="20449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Espace réservé du numéro de diapositive 5"/>
          <p:cNvSpPr>
            <a:spLocks noGrp="1"/>
          </p:cNvSpPr>
          <p:nvPr>
            <p:ph type="sldNum" sz="quarter" idx="12"/>
          </p:nvPr>
        </p:nvSpPr>
        <p:spPr>
          <a:xfrm>
            <a:off x="8340725" y="6092825"/>
            <a:ext cx="588963" cy="587375"/>
          </a:xfrm>
          <a:ln w="28575">
            <a:solidFill>
              <a:schemeClr val="bg1"/>
            </a:solidFill>
          </a:ln>
        </p:spPr>
        <p:txBody>
          <a:bodyPr anchor="ctr"/>
          <a:lstStyle/>
          <a:p>
            <a:pPr algn="ctr">
              <a:defRPr/>
            </a:pPr>
            <a:fld id="{52A96D79-394E-4AD8-BBBF-736E10D461C5}" type="slidenum">
              <a:rPr lang="fr-FR" sz="2400" b="1">
                <a:solidFill>
                  <a:schemeClr val="bg1"/>
                </a:solidFill>
                <a:latin typeface="+mn-lt"/>
              </a:rPr>
              <a:pPr algn="ctr">
                <a:defRPr/>
              </a:pPr>
              <a:t>12</a:t>
            </a:fld>
            <a:endParaRPr lang="fr-FR" sz="2400" b="1">
              <a:solidFill>
                <a:schemeClr val="bg1"/>
              </a:solidFill>
              <a:latin typeface="+mn-lt"/>
            </a:endParaRPr>
          </a:p>
        </p:txBody>
      </p:sp>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7732198" y="747475"/>
            <a:ext cx="1888511" cy="720080"/>
          </a:xfrm>
          <a:prstGeom prst="rect">
            <a:avLst/>
          </a:prstGeom>
        </p:spPr>
      </p:pic>
      <p:sp>
        <p:nvSpPr>
          <p:cNvPr id="2" name="ZoneTexte 1">
            <a:extLst>
              <a:ext uri="{FF2B5EF4-FFF2-40B4-BE49-F238E27FC236}">
                <a16:creationId xmlns:a16="http://schemas.microsoft.com/office/drawing/2014/main" id="{119BCFD0-53BC-DF86-02EB-73338839CFCB}"/>
              </a:ext>
            </a:extLst>
          </p:cNvPr>
          <p:cNvSpPr txBox="1"/>
          <p:nvPr/>
        </p:nvSpPr>
        <p:spPr>
          <a:xfrm>
            <a:off x="-1476672" y="5085184"/>
            <a:ext cx="7210554" cy="1169551"/>
          </a:xfrm>
          <a:prstGeom prst="rect">
            <a:avLst/>
          </a:prstGeom>
          <a:noFill/>
        </p:spPr>
        <p:txBody>
          <a:bodyPr wrap="square" rtlCol="0">
            <a:spAutoFit/>
          </a:bodyPr>
          <a:lstStyle/>
          <a:p>
            <a:pPr algn="ctr"/>
            <a:r>
              <a:rPr lang="fr-FR" sz="1400" b="1" dirty="0">
                <a:solidFill>
                  <a:schemeClr val="tx2">
                    <a:lumMod val="50000"/>
                  </a:schemeClr>
                </a:solidFill>
              </a:rPr>
              <a:t>Association Saumur Attelage</a:t>
            </a:r>
          </a:p>
          <a:p>
            <a:pPr algn="ctr"/>
            <a:r>
              <a:rPr lang="fr-FR" sz="1400" dirty="0"/>
              <a:t>8, rue Saint Jean</a:t>
            </a:r>
          </a:p>
          <a:p>
            <a:pPr algn="ctr"/>
            <a:r>
              <a:rPr lang="fr-FR" sz="1400" dirty="0"/>
              <a:t>49400 SAUMUR</a:t>
            </a:r>
          </a:p>
          <a:p>
            <a:pPr algn="ctr"/>
            <a:r>
              <a:rPr lang="fr-FR" sz="1400" dirty="0"/>
              <a:t>02 41 67 65 45</a:t>
            </a:r>
          </a:p>
          <a:p>
            <a:pPr algn="ctr"/>
            <a:r>
              <a:rPr lang="fr-FR" sz="1400" dirty="0"/>
              <a:t>saumur.attelage@orange.fr</a:t>
            </a:r>
          </a:p>
        </p:txBody>
      </p:sp>
      <p:pic>
        <p:nvPicPr>
          <p:cNvPr id="7" name="Image 6">
            <a:extLst>
              <a:ext uri="{FF2B5EF4-FFF2-40B4-BE49-F238E27FC236}">
                <a16:creationId xmlns:a16="http://schemas.microsoft.com/office/drawing/2014/main" id="{4CD7DF02-D084-18D1-FC9D-D3D5DE603A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1600" y="4192773"/>
            <a:ext cx="2366659" cy="902396"/>
          </a:xfrm>
          <a:prstGeom prst="rect">
            <a:avLst/>
          </a:prstGeom>
        </p:spPr>
      </p:pic>
    </p:spTree>
    <p:extLst>
      <p:ext uri="{BB962C8B-B14F-4D97-AF65-F5344CB8AC3E}">
        <p14:creationId xmlns:p14="http://schemas.microsoft.com/office/powerpoint/2010/main" val="1457642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188640"/>
            <a:ext cx="7239000" cy="628778"/>
          </a:xfrm>
        </p:spPr>
        <p:txBody>
          <a:bodyPr anchor="t" anchorCtr="0">
            <a:normAutofit/>
          </a:bodyPr>
          <a:lstStyle/>
          <a:p>
            <a:pPr algn="ctr"/>
            <a:r>
              <a:rPr lang="fr-FR" sz="2800" dirty="0">
                <a:solidFill>
                  <a:schemeClr val="accent1">
                    <a:lumMod val="60000"/>
                    <a:lumOff val="40000"/>
                  </a:schemeClr>
                </a:solidFill>
              </a:rPr>
              <a:t>L’association Saumur Attelage</a:t>
            </a:r>
          </a:p>
        </p:txBody>
      </p:sp>
      <p:sp>
        <p:nvSpPr>
          <p:cNvPr id="3" name="Espace réservé du numéro de diapositive 5"/>
          <p:cNvSpPr>
            <a:spLocks noGrp="1"/>
          </p:cNvSpPr>
          <p:nvPr>
            <p:ph type="sldNum" sz="quarter" idx="12"/>
          </p:nvPr>
        </p:nvSpPr>
        <p:spPr>
          <a:xfrm>
            <a:off x="8340725" y="6092825"/>
            <a:ext cx="588963" cy="587375"/>
          </a:xfrm>
          <a:ln w="28575">
            <a:solidFill>
              <a:schemeClr val="bg1"/>
            </a:solidFill>
          </a:ln>
        </p:spPr>
        <p:txBody>
          <a:bodyPr anchor="ctr"/>
          <a:lstStyle/>
          <a:p>
            <a:pPr algn="ctr">
              <a:defRPr/>
            </a:pPr>
            <a:fld id="{52A96D79-394E-4AD8-BBBF-736E10D461C5}" type="slidenum">
              <a:rPr lang="fr-FR" sz="2400" b="1">
                <a:solidFill>
                  <a:schemeClr val="bg1"/>
                </a:solidFill>
                <a:latin typeface="+mn-lt"/>
              </a:rPr>
              <a:pPr algn="ctr">
                <a:defRPr/>
              </a:pPr>
              <a:t>2</a:t>
            </a:fld>
            <a:endParaRPr lang="fr-FR" sz="2400" b="1">
              <a:solidFill>
                <a:schemeClr val="bg1"/>
              </a:solidFill>
              <a:latin typeface="+mn-lt"/>
            </a:endParaRPr>
          </a:p>
        </p:txBody>
      </p:sp>
      <p:sp>
        <p:nvSpPr>
          <p:cNvPr id="6" name="Rectangle 5"/>
          <p:cNvSpPr/>
          <p:nvPr/>
        </p:nvSpPr>
        <p:spPr>
          <a:xfrm>
            <a:off x="3347864" y="4149080"/>
            <a:ext cx="4320480" cy="1077218"/>
          </a:xfrm>
          <a:prstGeom prst="rect">
            <a:avLst/>
          </a:prstGeom>
        </p:spPr>
        <p:txBody>
          <a:bodyPr wrap="square">
            <a:spAutoFit/>
          </a:bodyPr>
          <a:lstStyle/>
          <a:p>
            <a:pPr algn="just"/>
            <a:r>
              <a:rPr lang="fr-FR" sz="1600" dirty="0"/>
              <a:t>L’association organise des manifestations, animations et éditions consacrées à la discipline de l’attelage et à la promotion du patrimoine équestre.</a:t>
            </a:r>
          </a:p>
        </p:txBody>
      </p:sp>
      <p:sp>
        <p:nvSpPr>
          <p:cNvPr id="4" name="Rectangle 3"/>
          <p:cNvSpPr/>
          <p:nvPr/>
        </p:nvSpPr>
        <p:spPr>
          <a:xfrm>
            <a:off x="323528" y="1174608"/>
            <a:ext cx="7491094" cy="1569660"/>
          </a:xfrm>
          <a:prstGeom prst="rect">
            <a:avLst/>
          </a:prstGeom>
        </p:spPr>
        <p:txBody>
          <a:bodyPr wrap="square">
            <a:spAutoFit/>
          </a:bodyPr>
          <a:lstStyle/>
          <a:p>
            <a:pPr algn="just"/>
            <a:r>
              <a:rPr lang="fr-FR" sz="1600" dirty="0"/>
              <a:t>L’association a été fondée en mars 1985, à l'initiative de la jeune Chambre Économique de Saumur, de l'École Nationale d'Équitation, et de membres de diverses associations équestres et touristiques. L'Association Saumur Attelage, constituée de 200 bénévoles répartis en différentes commissions, œuvre pour que les Internationaux d'Attelage soient parmi les plus cotés du circuit mondial. </a:t>
            </a:r>
          </a:p>
        </p:txBody>
      </p:sp>
      <p:sp>
        <p:nvSpPr>
          <p:cNvPr id="5" name="Rectangle 4"/>
          <p:cNvSpPr/>
          <p:nvPr/>
        </p:nvSpPr>
        <p:spPr>
          <a:xfrm>
            <a:off x="323528" y="2924944"/>
            <a:ext cx="7455024" cy="584775"/>
          </a:xfrm>
          <a:prstGeom prst="rect">
            <a:avLst/>
          </a:prstGeom>
        </p:spPr>
        <p:txBody>
          <a:bodyPr wrap="square">
            <a:spAutoFit/>
          </a:bodyPr>
          <a:lstStyle/>
          <a:p>
            <a:pPr algn="just"/>
            <a:r>
              <a:rPr lang="fr-FR" sz="1600" dirty="0"/>
              <a:t>Saumur Attelage souhaite introduire dans notre société la discipline de l’attelage et lui procurer une plus grande notoriété.</a:t>
            </a:r>
          </a:p>
        </p:txBody>
      </p:sp>
      <p:pic>
        <p:nvPicPr>
          <p:cNvPr id="7172" name="Picture 4" descr="Résultat de recherche d'images pour &quot;saumur attelage&quot;"/>
          <p:cNvPicPr>
            <a:picLocks noChangeAspect="1" noChangeArrowheads="1"/>
          </p:cNvPicPr>
          <p:nvPr/>
        </p:nvPicPr>
        <p:blipFill>
          <a:blip r:embed="rId2"/>
          <a:srcRect/>
          <a:stretch>
            <a:fillRect/>
          </a:stretch>
        </p:blipFill>
        <p:spPr bwMode="auto">
          <a:xfrm>
            <a:off x="395536" y="4005064"/>
            <a:ext cx="2714612" cy="1809741"/>
          </a:xfrm>
          <a:prstGeom prst="rect">
            <a:avLst/>
          </a:prstGeom>
          <a:noFill/>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32198" y="747475"/>
            <a:ext cx="1888511" cy="720080"/>
          </a:xfrm>
          <a:prstGeom prst="rect">
            <a:avLst/>
          </a:prstGeom>
        </p:spPr>
      </p:pic>
    </p:spTree>
    <p:extLst>
      <p:ext uri="{BB962C8B-B14F-4D97-AF65-F5344CB8AC3E}">
        <p14:creationId xmlns:p14="http://schemas.microsoft.com/office/powerpoint/2010/main" val="2502748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28596" y="214289"/>
            <a:ext cx="7496852" cy="642943"/>
          </a:xfrm>
        </p:spPr>
        <p:txBody>
          <a:bodyPr anchor="t" anchorCtr="0">
            <a:normAutofit/>
          </a:bodyPr>
          <a:lstStyle/>
          <a:p>
            <a:pPr algn="ctr"/>
            <a:r>
              <a:rPr lang="fr-FR" sz="2800" dirty="0">
                <a:solidFill>
                  <a:schemeClr val="accent1">
                    <a:lumMod val="60000"/>
                    <a:lumOff val="40000"/>
                  </a:schemeClr>
                </a:solidFill>
              </a:rPr>
              <a:t>LE concours international d’ATTELAGE</a:t>
            </a:r>
          </a:p>
        </p:txBody>
      </p:sp>
      <p:sp>
        <p:nvSpPr>
          <p:cNvPr id="14" name="Espace réservé du numéro de diapositive 5"/>
          <p:cNvSpPr>
            <a:spLocks noGrp="1"/>
          </p:cNvSpPr>
          <p:nvPr>
            <p:ph type="sldNum" sz="quarter" idx="12"/>
          </p:nvPr>
        </p:nvSpPr>
        <p:spPr>
          <a:xfrm>
            <a:off x="8340725" y="6092825"/>
            <a:ext cx="588963" cy="587375"/>
          </a:xfrm>
          <a:ln w="28575">
            <a:solidFill>
              <a:schemeClr val="bg1"/>
            </a:solidFill>
          </a:ln>
        </p:spPr>
        <p:txBody>
          <a:bodyPr anchor="ctr"/>
          <a:lstStyle/>
          <a:p>
            <a:pPr algn="ctr">
              <a:defRPr/>
            </a:pPr>
            <a:fld id="{52A96D79-394E-4AD8-BBBF-736E10D461C5}" type="slidenum">
              <a:rPr lang="fr-FR" sz="2400" b="1">
                <a:solidFill>
                  <a:schemeClr val="bg1"/>
                </a:solidFill>
                <a:latin typeface="+mn-lt"/>
              </a:rPr>
              <a:pPr algn="ctr">
                <a:defRPr/>
              </a:pPr>
              <a:t>3</a:t>
            </a:fld>
            <a:endParaRPr lang="fr-FR" sz="2400" b="1">
              <a:solidFill>
                <a:schemeClr val="bg1"/>
              </a:solidFill>
              <a:latin typeface="+mn-lt"/>
            </a:endParaRPr>
          </a:p>
        </p:txBody>
      </p:sp>
      <p:sp>
        <p:nvSpPr>
          <p:cNvPr id="5" name="ZoneTexte 4"/>
          <p:cNvSpPr txBox="1"/>
          <p:nvPr/>
        </p:nvSpPr>
        <p:spPr>
          <a:xfrm>
            <a:off x="412752" y="857037"/>
            <a:ext cx="7532737" cy="2308324"/>
          </a:xfrm>
          <a:prstGeom prst="rect">
            <a:avLst/>
          </a:prstGeom>
          <a:noFill/>
        </p:spPr>
        <p:txBody>
          <a:bodyPr wrap="square" rtlCol="0">
            <a:spAutoFit/>
          </a:bodyPr>
          <a:lstStyle/>
          <a:p>
            <a:pPr algn="just"/>
            <a:r>
              <a:rPr lang="fr-FR" sz="1400" dirty="0"/>
              <a:t>L’</a:t>
            </a:r>
            <a:r>
              <a:rPr lang="fr-FR" sz="1400" b="1" dirty="0"/>
              <a:t>association Saumur Attelage, </a:t>
            </a:r>
            <a:r>
              <a:rPr lang="fr-FR" sz="1400" dirty="0"/>
              <a:t>avec la collaboration de la ville de Saumur, Saumur Val de Loire, le conseil général du Maine et Loire, la région Pays de la Loire et des partenaires privés, organise la 38ème compétition internationale  d’attelage où l’on peut observer</a:t>
            </a:r>
            <a:r>
              <a:rPr lang="fr-FR" sz="1400" b="1" dirty="0"/>
              <a:t> les meilleurs meneurs internationaux dans trois disciplines équestres : dressage, marathon et maniabilité. Un spectacle équestre de très haut niveau avec des attelages provenant du monde entier (Europe, Etats-Unis, Nouvelle Zélande, Australie …). </a:t>
            </a:r>
          </a:p>
          <a:p>
            <a:pPr algn="just"/>
            <a:endParaRPr lang="fr-FR" sz="1400" b="1" dirty="0"/>
          </a:p>
          <a:p>
            <a:pPr algn="just"/>
            <a:r>
              <a:rPr lang="fr-FR" sz="1400" b="1" dirty="0"/>
              <a:t>Cet événement comporte une épreuve qualificative pour le classement coupe du monde.</a:t>
            </a:r>
          </a:p>
          <a:p>
            <a:pPr algn="just"/>
            <a:endParaRPr lang="fr-FR" dirty="0"/>
          </a:p>
        </p:txBody>
      </p:sp>
      <p:sp>
        <p:nvSpPr>
          <p:cNvPr id="7" name="ZoneTexte 6"/>
          <p:cNvSpPr txBox="1"/>
          <p:nvPr/>
        </p:nvSpPr>
        <p:spPr>
          <a:xfrm>
            <a:off x="428596" y="4869160"/>
            <a:ext cx="5232656" cy="738664"/>
          </a:xfrm>
          <a:prstGeom prst="rect">
            <a:avLst/>
          </a:prstGeom>
          <a:noFill/>
          <a:ln>
            <a:solidFill>
              <a:schemeClr val="tx2">
                <a:lumMod val="50000"/>
              </a:schemeClr>
            </a:solidFill>
          </a:ln>
        </p:spPr>
        <p:txBody>
          <a:bodyPr wrap="square" rtlCol="0">
            <a:spAutoFit/>
          </a:bodyPr>
          <a:lstStyle>
            <a:defPPr>
              <a:defRPr lang="fr-FR"/>
            </a:defPPr>
            <a:lvl1pPr algn="just"/>
          </a:lstStyle>
          <a:p>
            <a:r>
              <a:rPr lang="fr-FR" sz="1400" b="1" dirty="0"/>
              <a:t>Cible : </a:t>
            </a:r>
            <a:r>
              <a:rPr lang="fr-FR" sz="1400" b="1" dirty="0">
                <a:solidFill>
                  <a:schemeClr val="tx2">
                    <a:lumMod val="50000"/>
                  </a:schemeClr>
                </a:solidFill>
              </a:rPr>
              <a:t>L’ensemble de la population du territoire Saumurois, public provenant de toutes les régions de France et de l’étranger.</a:t>
            </a:r>
            <a:endParaRPr lang="fr-FR" sz="1400" dirty="0"/>
          </a:p>
        </p:txBody>
      </p:sp>
      <p:sp>
        <p:nvSpPr>
          <p:cNvPr id="8" name="ZoneTexte 7"/>
          <p:cNvSpPr txBox="1"/>
          <p:nvPr/>
        </p:nvSpPr>
        <p:spPr>
          <a:xfrm>
            <a:off x="385763" y="3243921"/>
            <a:ext cx="7496852" cy="1323439"/>
          </a:xfrm>
          <a:prstGeom prst="rect">
            <a:avLst/>
          </a:prstGeom>
          <a:noFill/>
          <a:ln w="28575">
            <a:solidFill>
              <a:srgbClr val="00B050"/>
            </a:solidFill>
          </a:ln>
        </p:spPr>
        <p:txBody>
          <a:bodyPr wrap="square" rtlCol="0">
            <a:spAutoFit/>
          </a:bodyPr>
          <a:lstStyle/>
          <a:p>
            <a:pPr algn="ctr">
              <a:lnSpc>
                <a:spcPct val="150000"/>
              </a:lnSpc>
            </a:pPr>
            <a:r>
              <a:rPr lang="fr-FR" sz="1600" b="1" dirty="0"/>
              <a:t>OBJECTIFS</a:t>
            </a:r>
          </a:p>
          <a:p>
            <a:pPr marL="285750" indent="-285750" algn="just">
              <a:buFont typeface="Wingdings" panose="05000000000000000000" pitchFamily="2" charset="2"/>
              <a:buChar char="ü"/>
            </a:pPr>
            <a:r>
              <a:rPr lang="fr-FR" sz="1400" b="1" dirty="0"/>
              <a:t>Contribuer à la connaissance du patrimoine équestre auprès de différents publics ; </a:t>
            </a:r>
          </a:p>
          <a:p>
            <a:pPr marL="285750" indent="-285750" algn="just">
              <a:buFont typeface="Wingdings" panose="05000000000000000000" pitchFamily="2" charset="2"/>
              <a:buChar char="ü"/>
            </a:pPr>
            <a:r>
              <a:rPr lang="fr-FR" sz="1400" b="1" dirty="0"/>
              <a:t>Créer une occasion de découvrir une pratique sportive ; </a:t>
            </a:r>
          </a:p>
          <a:p>
            <a:pPr marL="285750" indent="-285750" algn="just">
              <a:buFont typeface="Wingdings" panose="05000000000000000000" pitchFamily="2" charset="2"/>
              <a:buChar char="ü"/>
            </a:pPr>
            <a:r>
              <a:rPr lang="fr-FR" sz="1400" b="1" dirty="0"/>
              <a:t>Rassembler des sportifs de haut niveau ;</a:t>
            </a:r>
          </a:p>
          <a:p>
            <a:pPr marL="285750" indent="-285750" algn="just">
              <a:buFont typeface="Wingdings" panose="05000000000000000000" pitchFamily="2" charset="2"/>
              <a:buChar char="ü"/>
            </a:pPr>
            <a:r>
              <a:rPr lang="fr-FR" sz="1400" b="1" dirty="0"/>
              <a:t>Promouvoir le cheval à travers l'attelage sous toutes ses formes.</a:t>
            </a:r>
          </a:p>
        </p:txBody>
      </p:sp>
      <p:sp>
        <p:nvSpPr>
          <p:cNvPr id="12" name="ZoneTexte 11"/>
          <p:cNvSpPr txBox="1"/>
          <p:nvPr/>
        </p:nvSpPr>
        <p:spPr>
          <a:xfrm>
            <a:off x="428596" y="5767494"/>
            <a:ext cx="5232656" cy="523220"/>
          </a:xfrm>
          <a:prstGeom prst="rect">
            <a:avLst/>
          </a:prstGeom>
          <a:noFill/>
          <a:ln>
            <a:solidFill>
              <a:schemeClr val="tx2">
                <a:lumMod val="50000"/>
              </a:schemeClr>
            </a:solidFill>
          </a:ln>
        </p:spPr>
        <p:txBody>
          <a:bodyPr wrap="square" rtlCol="0">
            <a:spAutoFit/>
          </a:bodyPr>
          <a:lstStyle>
            <a:defPPr>
              <a:defRPr lang="fr-FR"/>
            </a:defPPr>
            <a:lvl1pPr algn="just"/>
          </a:lstStyle>
          <a:p>
            <a:r>
              <a:rPr lang="fr-FR" sz="1400" b="1" dirty="0"/>
              <a:t>Date et lieu </a:t>
            </a:r>
            <a:r>
              <a:rPr lang="fr-FR" sz="1400" b="1" dirty="0">
                <a:solidFill>
                  <a:schemeClr val="tx2">
                    <a:lumMod val="50000"/>
                  </a:schemeClr>
                </a:solidFill>
              </a:rPr>
              <a:t>: du mercredi 31 mai au dimanche 4 juin 2023, </a:t>
            </a:r>
            <a:r>
              <a:rPr lang="fr-FR" sz="1400" dirty="0"/>
              <a:t>à l’hippodrome de Verrie-Saumur.</a:t>
            </a:r>
          </a:p>
        </p:txBody>
      </p:sp>
      <p:pic>
        <p:nvPicPr>
          <p:cNvPr id="6146" name="Picture 2" descr="Résultat de recherche d'images pour &quot;saumur attelage&quot;"/>
          <p:cNvPicPr>
            <a:picLocks noChangeAspect="1" noChangeArrowheads="1"/>
          </p:cNvPicPr>
          <p:nvPr/>
        </p:nvPicPr>
        <p:blipFill>
          <a:blip r:embed="rId2" cstate="print"/>
          <a:srcRect t="8876" r="19999" b="6805"/>
          <a:stretch>
            <a:fillRect/>
          </a:stretch>
        </p:blipFill>
        <p:spPr bwMode="auto">
          <a:xfrm>
            <a:off x="6037981" y="4894545"/>
            <a:ext cx="1844634" cy="1460323"/>
          </a:xfrm>
          <a:prstGeom prst="rect">
            <a:avLst/>
          </a:prstGeom>
          <a:noFill/>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32198" y="747475"/>
            <a:ext cx="1888511" cy="720080"/>
          </a:xfrm>
          <a:prstGeom prst="rect">
            <a:avLst/>
          </a:prstGeom>
        </p:spPr>
      </p:pic>
    </p:spTree>
    <p:extLst>
      <p:ext uri="{BB962C8B-B14F-4D97-AF65-F5344CB8AC3E}">
        <p14:creationId xmlns:p14="http://schemas.microsoft.com/office/powerpoint/2010/main" val="143880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320040"/>
            <a:ext cx="7400948" cy="660688"/>
          </a:xfrm>
        </p:spPr>
        <p:txBody>
          <a:bodyPr anchor="t" anchorCtr="0">
            <a:normAutofit/>
          </a:bodyPr>
          <a:lstStyle/>
          <a:p>
            <a:pPr algn="ctr"/>
            <a:r>
              <a:rPr lang="fr-FR" sz="2800" dirty="0">
                <a:solidFill>
                  <a:schemeClr val="accent1">
                    <a:lumMod val="60000"/>
                    <a:lumOff val="40000"/>
                  </a:schemeClr>
                </a:solidFill>
              </a:rPr>
              <a:t>LE PROGRAMME DE La COMPETITION</a:t>
            </a:r>
          </a:p>
        </p:txBody>
      </p:sp>
      <p:sp>
        <p:nvSpPr>
          <p:cNvPr id="6" name="Espace réservé du numéro de diapositive 5"/>
          <p:cNvSpPr>
            <a:spLocks noGrp="1"/>
          </p:cNvSpPr>
          <p:nvPr>
            <p:ph type="sldNum" sz="quarter" idx="12"/>
          </p:nvPr>
        </p:nvSpPr>
        <p:spPr>
          <a:xfrm>
            <a:off x="8340725" y="6092825"/>
            <a:ext cx="588963" cy="587375"/>
          </a:xfrm>
          <a:ln w="28575">
            <a:solidFill>
              <a:schemeClr val="bg1"/>
            </a:solidFill>
          </a:ln>
        </p:spPr>
        <p:txBody>
          <a:bodyPr anchor="ctr"/>
          <a:lstStyle/>
          <a:p>
            <a:pPr algn="ctr">
              <a:defRPr/>
            </a:pPr>
            <a:fld id="{52A96D79-394E-4AD8-BBBF-736E10D461C5}" type="slidenum">
              <a:rPr lang="fr-FR" sz="2400" b="1">
                <a:solidFill>
                  <a:schemeClr val="bg1"/>
                </a:solidFill>
                <a:latin typeface="+mn-lt"/>
              </a:rPr>
              <a:pPr algn="ctr">
                <a:defRPr/>
              </a:pPr>
              <a:t>4</a:t>
            </a:fld>
            <a:endParaRPr lang="fr-FR" sz="2400" b="1">
              <a:solidFill>
                <a:schemeClr val="bg1"/>
              </a:solidFill>
              <a:latin typeface="+mn-lt"/>
            </a:endParaRPr>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574543" y="763423"/>
            <a:ext cx="2162972" cy="824731"/>
          </a:xfrm>
          <a:prstGeom prst="rect">
            <a:avLst/>
          </a:prstGeom>
        </p:spPr>
      </p:pic>
      <p:sp>
        <p:nvSpPr>
          <p:cNvPr id="2" name="ZoneTexte 1"/>
          <p:cNvSpPr txBox="1"/>
          <p:nvPr/>
        </p:nvSpPr>
        <p:spPr>
          <a:xfrm>
            <a:off x="357158" y="1052059"/>
            <a:ext cx="5655002" cy="5447645"/>
          </a:xfrm>
          <a:prstGeom prst="rect">
            <a:avLst/>
          </a:prstGeom>
          <a:noFill/>
        </p:spPr>
        <p:txBody>
          <a:bodyPr wrap="square" rtlCol="0">
            <a:spAutoFit/>
          </a:bodyPr>
          <a:lstStyle/>
          <a:p>
            <a:pPr marL="811213" indent="-811213">
              <a:lnSpc>
                <a:spcPct val="150000"/>
              </a:lnSpc>
              <a:tabLst>
                <a:tab pos="628650" algn="l"/>
              </a:tabLst>
            </a:pPr>
            <a:r>
              <a:rPr lang="fr-FR" sz="1600" b="1" dirty="0"/>
              <a:t>1</a:t>
            </a:r>
            <a:r>
              <a:rPr lang="fr-FR" sz="1600" b="1" baseline="30000" dirty="0"/>
              <a:t>er</a:t>
            </a:r>
            <a:r>
              <a:rPr lang="fr-FR" sz="1600" b="1" dirty="0"/>
              <a:t> et 2 juin 2023 : Le Dressage</a:t>
            </a:r>
          </a:p>
          <a:p>
            <a:pPr marL="811213" indent="-811213" algn="just">
              <a:tabLst>
                <a:tab pos="628650" algn="l"/>
              </a:tabLst>
            </a:pPr>
            <a:r>
              <a:rPr lang="fr-FR" sz="1400" dirty="0"/>
              <a:t>		Le Dressage dans les compétitions d’attelage correspond à ce que sont les figures imposées au patinage artistique : la beauté de l’attelage, la précision des figures et les allures des chevaux sont évaluées par des juges.</a:t>
            </a:r>
          </a:p>
          <a:p>
            <a:pPr marL="811213" indent="-811213" algn="just">
              <a:tabLst>
                <a:tab pos="628650" algn="l"/>
              </a:tabLst>
            </a:pPr>
            <a:endParaRPr lang="fr-FR" sz="1600" dirty="0"/>
          </a:p>
          <a:p>
            <a:pPr marL="811213" indent="-811213" algn="just">
              <a:tabLst>
                <a:tab pos="628650" algn="l"/>
              </a:tabLst>
            </a:pPr>
            <a:endParaRPr lang="fr-FR" dirty="0"/>
          </a:p>
          <a:p>
            <a:pPr marL="811213" indent="-811213" algn="just">
              <a:lnSpc>
                <a:spcPct val="150000"/>
              </a:lnSpc>
              <a:tabLst>
                <a:tab pos="628650" algn="l"/>
              </a:tabLst>
            </a:pPr>
            <a:r>
              <a:rPr lang="fr-FR" sz="1600" b="1" dirty="0"/>
              <a:t>Samedi 3 juin 2023 : Le Marathon</a:t>
            </a:r>
          </a:p>
          <a:p>
            <a:pPr marL="811213" indent="-811213" algn="just">
              <a:tabLst>
                <a:tab pos="628650" algn="l"/>
              </a:tabLst>
            </a:pPr>
            <a:r>
              <a:rPr lang="fr-FR" sz="1400" dirty="0"/>
              <a:t>		Après une phase d’échauffement suivie d’une transition, les attelages abordent le marathon composé de 8 obstacles numérotés répartis sur une distance moyenne de 9 km. Chaque obstacle visible du public est chronométré et peut comporter jusqu’à 6 portes identifiées par des lettres (une rouge à droite, une blanche à gauche). Les portes doivent être passées dans l’ordre alphabétique en prenant soin de ne pas passer une porte à l’endroit ou à l’envers avant de l’avoir prise dans le bon sens. D’où nécessité pour le meneur et son ou ses grooms d’effectuer une reconnaissance minutieuse. Pendant le passage dans l’obstacle le groom est  le copilote du meneur.</a:t>
            </a:r>
          </a:p>
          <a:p>
            <a:pPr marL="811213" indent="-811213" algn="just">
              <a:tabLst>
                <a:tab pos="628650" algn="l"/>
              </a:tabLst>
            </a:pPr>
            <a:endParaRPr lang="fr-FR" sz="1400" b="1" dirty="0">
              <a:solidFill>
                <a:schemeClr val="tx2">
                  <a:lumMod val="50000"/>
                </a:schemeClr>
              </a:solidFill>
            </a:endParaRPr>
          </a:p>
          <a:p>
            <a:pPr marL="811213" indent="-811213" algn="just">
              <a:tabLst>
                <a:tab pos="628650" algn="l"/>
              </a:tabLst>
            </a:pPr>
            <a:r>
              <a:rPr lang="fr-FR" sz="1400" b="1" dirty="0">
                <a:solidFill>
                  <a:schemeClr val="tx2">
                    <a:lumMod val="50000"/>
                  </a:schemeClr>
                </a:solidFill>
              </a:rPr>
              <a:t>	    </a:t>
            </a:r>
            <a:r>
              <a:rPr lang="fr-FR" sz="1600" b="1" dirty="0">
                <a:solidFill>
                  <a:schemeClr val="tx2">
                    <a:lumMod val="50000"/>
                  </a:schemeClr>
                </a:solidFill>
              </a:rPr>
              <a:t>Le derby para-attelage (voir page 6)</a:t>
            </a:r>
          </a:p>
        </p:txBody>
      </p:sp>
      <p:pic>
        <p:nvPicPr>
          <p:cNvPr id="1026" name="Picture 2" descr="Résultat de recherche d'images pour &quot;saumur attelage&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12" y="4077072"/>
            <a:ext cx="2571768" cy="1714512"/>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cheval, wagon, extérieur, tirant&#10;&#10;Description générée automatiquement">
            <a:extLst>
              <a:ext uri="{FF2B5EF4-FFF2-40B4-BE49-F238E27FC236}">
                <a16:creationId xmlns:a16="http://schemas.microsoft.com/office/drawing/2014/main" id="{3A1F8DF2-BB6B-781B-6B31-5C8776EB0B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473" y="999543"/>
            <a:ext cx="2845215" cy="1600908"/>
          </a:xfrm>
          <a:prstGeom prst="rect">
            <a:avLst/>
          </a:prstGeom>
        </p:spPr>
      </p:pic>
    </p:spTree>
    <p:extLst>
      <p:ext uri="{BB962C8B-B14F-4D97-AF65-F5344CB8AC3E}">
        <p14:creationId xmlns:p14="http://schemas.microsoft.com/office/powerpoint/2010/main" val="4121881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20040"/>
            <a:ext cx="7239000" cy="680068"/>
          </a:xfrm>
        </p:spPr>
        <p:txBody>
          <a:bodyPr>
            <a:normAutofit/>
          </a:bodyPr>
          <a:lstStyle/>
          <a:p>
            <a:r>
              <a:rPr lang="fr-FR" sz="2800" dirty="0">
                <a:solidFill>
                  <a:schemeClr val="accent1">
                    <a:lumMod val="60000"/>
                    <a:lumOff val="40000"/>
                  </a:schemeClr>
                </a:solidFill>
              </a:rPr>
              <a:t>Suite du programme</a:t>
            </a:r>
          </a:p>
        </p:txBody>
      </p:sp>
      <p:sp>
        <p:nvSpPr>
          <p:cNvPr id="3" name="Espace réservé du contenu 2"/>
          <p:cNvSpPr>
            <a:spLocks noGrp="1"/>
          </p:cNvSpPr>
          <p:nvPr>
            <p:ph idx="1"/>
          </p:nvPr>
        </p:nvSpPr>
        <p:spPr>
          <a:xfrm>
            <a:off x="251520" y="1268760"/>
            <a:ext cx="5832648" cy="4846320"/>
          </a:xfrm>
        </p:spPr>
        <p:txBody>
          <a:bodyPr>
            <a:normAutofit/>
          </a:bodyPr>
          <a:lstStyle/>
          <a:p>
            <a:pPr marL="811213" indent="-811213">
              <a:buNone/>
              <a:tabLst>
                <a:tab pos="628650" algn="l"/>
              </a:tabLst>
            </a:pPr>
            <a:r>
              <a:rPr lang="fr-FR" sz="1600" b="1" dirty="0"/>
              <a:t>Dimanche 4 juin 2023 : La Maniabilité</a:t>
            </a:r>
          </a:p>
          <a:p>
            <a:pPr marL="811213" indent="-811213" algn="just">
              <a:buNone/>
              <a:tabLst>
                <a:tab pos="628650" algn="l"/>
              </a:tabLst>
            </a:pPr>
            <a:r>
              <a:rPr lang="fr-FR" sz="1600" b="1" dirty="0"/>
              <a:t>	   </a:t>
            </a:r>
            <a:r>
              <a:rPr lang="fr-FR" sz="1400" dirty="0"/>
              <a:t>L’épreuve finale du concours d’attelage se déroule sur la Carrière Prince Albert. Un grand nombre de portes numérotées constituent un parcours très sinueux et technique, elles sont composées de cônes surmontés d’une balle, avec un écartement bien défini en fonction de chaque catégorie d’attelage. La maniabilité-test à allure libre, consiste à réaliser le parcours en un temps défini à ne pas dépasser, sous peine de pénalité et sans faire tomber les balles.</a:t>
            </a:r>
          </a:p>
          <a:p>
            <a:pPr algn="just">
              <a:buNone/>
            </a:pPr>
            <a:endParaRPr lang="fr-FR" sz="1400" dirty="0"/>
          </a:p>
          <a:p>
            <a:pPr algn="just">
              <a:buNone/>
            </a:pPr>
            <a:r>
              <a:rPr lang="fr-FR" sz="1600" b="1" dirty="0"/>
              <a:t>Après chaque épreuve : Remise des prix</a:t>
            </a:r>
          </a:p>
          <a:p>
            <a:pPr algn="just">
              <a:buNone/>
            </a:pPr>
            <a:r>
              <a:rPr lang="fr-FR" sz="1400" dirty="0"/>
              <a:t>		La remise des prix s’organise à la fin des épreuves. 	Les 3 premiers montent sur le podium et se voient 	remettre des médailles, coupes et nombreux 	cadeaux.</a:t>
            </a:r>
          </a:p>
          <a:p>
            <a:pPr algn="just">
              <a:buNone/>
            </a:pPr>
            <a:endParaRPr lang="fr-FR" sz="1800" dirty="0"/>
          </a:p>
          <a:p>
            <a:pPr>
              <a:buNone/>
            </a:pPr>
            <a:endParaRPr lang="fr-FR" dirty="0"/>
          </a:p>
        </p:txBody>
      </p:sp>
      <p:sp>
        <p:nvSpPr>
          <p:cNvPr id="4" name="Espace réservé du numéro de diapositive 5"/>
          <p:cNvSpPr>
            <a:spLocks noGrp="1"/>
          </p:cNvSpPr>
          <p:nvPr>
            <p:ph type="sldNum" sz="quarter" idx="12"/>
          </p:nvPr>
        </p:nvSpPr>
        <p:spPr>
          <a:xfrm>
            <a:off x="8340725" y="6092825"/>
            <a:ext cx="588963" cy="587375"/>
          </a:xfrm>
          <a:ln w="28575">
            <a:solidFill>
              <a:schemeClr val="bg1"/>
            </a:solidFill>
          </a:ln>
        </p:spPr>
        <p:txBody>
          <a:bodyPr anchor="ctr"/>
          <a:lstStyle/>
          <a:p>
            <a:pPr algn="ctr">
              <a:defRPr/>
            </a:pPr>
            <a:fld id="{52A96D79-394E-4AD8-BBBF-736E10D461C5}" type="slidenum">
              <a:rPr lang="fr-FR" sz="2400" b="1">
                <a:solidFill>
                  <a:schemeClr val="bg1"/>
                </a:solidFill>
                <a:latin typeface="+mn-lt"/>
              </a:rPr>
              <a:pPr algn="ctr">
                <a:defRPr/>
              </a:pPr>
              <a:t>5</a:t>
            </a:fld>
            <a:endParaRPr lang="fr-FR" sz="2400" b="1">
              <a:solidFill>
                <a:schemeClr val="bg1"/>
              </a:solidFill>
              <a:latin typeface="+mn-lt"/>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32198" y="747475"/>
            <a:ext cx="1888511" cy="720080"/>
          </a:xfrm>
          <a:prstGeom prst="rect">
            <a:avLst/>
          </a:prstGeom>
        </p:spPr>
      </p:pic>
      <p:pic>
        <p:nvPicPr>
          <p:cNvPr id="4098" name="Picture 2" descr="Résultat de recherche d'images pour &quot;concours saumur attelage maniabilité&quot;"/>
          <p:cNvPicPr>
            <a:picLocks noChangeAspect="1" noChangeArrowheads="1"/>
          </p:cNvPicPr>
          <p:nvPr/>
        </p:nvPicPr>
        <p:blipFill>
          <a:blip r:embed="rId3" cstate="print"/>
          <a:srcRect/>
          <a:stretch>
            <a:fillRect/>
          </a:stretch>
        </p:blipFill>
        <p:spPr bwMode="auto">
          <a:xfrm>
            <a:off x="6341680" y="1916831"/>
            <a:ext cx="2569198" cy="1714939"/>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57200" y="320040"/>
            <a:ext cx="7239000" cy="1092736"/>
          </a:xfrm>
        </p:spPr>
        <p:txBody>
          <a:bodyPr anchor="t" anchorCtr="0">
            <a:normAutofit/>
          </a:bodyPr>
          <a:lstStyle/>
          <a:p>
            <a:r>
              <a:rPr lang="fr-FR" sz="2800" dirty="0">
                <a:solidFill>
                  <a:schemeClr val="accent4">
                    <a:lumMod val="60000"/>
                    <a:lumOff val="40000"/>
                  </a:schemeClr>
                </a:solidFill>
              </a:rPr>
              <a:t>SUITE DU PROGRAMME : </a:t>
            </a:r>
            <a:br>
              <a:rPr lang="fr-FR" sz="2800" dirty="0">
                <a:solidFill>
                  <a:schemeClr val="accent4">
                    <a:lumMod val="60000"/>
                    <a:lumOff val="40000"/>
                  </a:schemeClr>
                </a:solidFill>
              </a:rPr>
            </a:br>
            <a:r>
              <a:rPr lang="fr-FR" sz="2800" dirty="0">
                <a:solidFill>
                  <a:schemeClr val="accent4">
                    <a:lumMod val="60000"/>
                    <a:lumOff val="40000"/>
                  </a:schemeClr>
                </a:solidFill>
              </a:rPr>
              <a:t>le derby PARA-ATTELAGE</a:t>
            </a:r>
          </a:p>
        </p:txBody>
      </p:sp>
      <p:sp>
        <p:nvSpPr>
          <p:cNvPr id="20" name="Espace réservé du numéro de diapositive 5"/>
          <p:cNvSpPr>
            <a:spLocks noGrp="1"/>
          </p:cNvSpPr>
          <p:nvPr>
            <p:ph type="sldNum" sz="quarter" idx="12"/>
          </p:nvPr>
        </p:nvSpPr>
        <p:spPr>
          <a:xfrm>
            <a:off x="8340725" y="6092825"/>
            <a:ext cx="588963" cy="587375"/>
          </a:xfrm>
          <a:ln w="28575">
            <a:solidFill>
              <a:schemeClr val="bg1"/>
            </a:solidFill>
          </a:ln>
        </p:spPr>
        <p:txBody>
          <a:bodyPr anchor="ctr"/>
          <a:lstStyle/>
          <a:p>
            <a:pPr algn="ctr">
              <a:defRPr/>
            </a:pPr>
            <a:fld id="{52A96D79-394E-4AD8-BBBF-736E10D461C5}" type="slidenum">
              <a:rPr lang="fr-FR" sz="2400" b="1">
                <a:solidFill>
                  <a:schemeClr val="bg1"/>
                </a:solidFill>
                <a:latin typeface="+mn-lt"/>
              </a:rPr>
              <a:pPr algn="ctr">
                <a:defRPr/>
              </a:pPr>
              <a:t>6</a:t>
            </a:fld>
            <a:endParaRPr lang="fr-FR" sz="2400" b="1">
              <a:solidFill>
                <a:schemeClr val="bg1"/>
              </a:solidFill>
              <a:latin typeface="+mn-lt"/>
            </a:endParaRP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32198" y="747475"/>
            <a:ext cx="1888511" cy="720080"/>
          </a:xfrm>
          <a:prstGeom prst="rect">
            <a:avLst/>
          </a:prstGeom>
        </p:spPr>
      </p:pic>
      <p:sp>
        <p:nvSpPr>
          <p:cNvPr id="3" name="ZoneTexte 2">
            <a:extLst>
              <a:ext uri="{FF2B5EF4-FFF2-40B4-BE49-F238E27FC236}">
                <a16:creationId xmlns:a16="http://schemas.microsoft.com/office/drawing/2014/main" id="{53C066EA-28A4-0B08-C0D5-9CB58C18B123}"/>
              </a:ext>
            </a:extLst>
          </p:cNvPr>
          <p:cNvSpPr txBox="1"/>
          <p:nvPr/>
        </p:nvSpPr>
        <p:spPr>
          <a:xfrm>
            <a:off x="457200" y="1412776"/>
            <a:ext cx="7139136" cy="6555641"/>
          </a:xfrm>
          <a:prstGeom prst="rect">
            <a:avLst/>
          </a:prstGeom>
          <a:noFill/>
        </p:spPr>
        <p:txBody>
          <a:bodyPr wrap="square" rtlCol="0">
            <a:spAutoFit/>
          </a:bodyPr>
          <a:lstStyle/>
          <a:p>
            <a:pPr algn="just"/>
            <a:r>
              <a:rPr lang="fr-FR" sz="1400" b="1" dirty="0"/>
              <a:t>Samedi 3 juin, un derby para-attelage comportant une épreuve combinée</a:t>
            </a:r>
          </a:p>
          <a:p>
            <a:pPr algn="just"/>
            <a:r>
              <a:rPr lang="fr-FR" sz="1400" b="1" dirty="0"/>
              <a:t>« Marathon-Maniabilité » en équipage solo ou paire sera proposé au public.</a:t>
            </a:r>
          </a:p>
          <a:p>
            <a:endParaRPr lang="fr-FR" sz="1400" b="1" dirty="0"/>
          </a:p>
          <a:p>
            <a:pPr algn="just"/>
            <a:r>
              <a:rPr lang="fr-FR" sz="1400" b="1" dirty="0"/>
              <a:t>Cette compétition est ouverte aux para-meneurs présentant un handicap moteur ou physique. Selon leur handicap, les para-meneurs sont classés en Grade I ou Grade II. Le matériel est adapté, les voitures sont aménagées pour recevoir un fauteuil et les guides sont adaptées pour mener en solo, mais permettre la reprise de la main à tout moment. Le groom embarqué a un rôle très important et est indispensable pour la sécurité du para-meneur.</a:t>
            </a:r>
          </a:p>
          <a:p>
            <a:endParaRPr lang="fr-FR" sz="1400" b="1" dirty="0"/>
          </a:p>
          <a:p>
            <a:r>
              <a:rPr lang="fr-FR" sz="1400" b="1" dirty="0"/>
              <a:t>Saumur Attelage souhaite développer et pérenniser cette discipline en plein essor.</a:t>
            </a:r>
          </a:p>
          <a:p>
            <a:endParaRPr lang="fr-FR" sz="1400" b="1" dirty="0"/>
          </a:p>
          <a:p>
            <a:r>
              <a:rPr lang="fr-FR" sz="1400" b="1" dirty="0"/>
              <a:t>Un championnat du monde a lieu tous les 2 ans, sous l’égide de la F.E.I.</a:t>
            </a:r>
          </a:p>
          <a:p>
            <a:endParaRPr lang="fr-FR" sz="1400" b="1" dirty="0"/>
          </a:p>
          <a:p>
            <a:endParaRPr lang="fr-FR" sz="1400" b="1" dirty="0"/>
          </a:p>
          <a:p>
            <a:endParaRPr lang="fr-FR" sz="1400" b="1" dirty="0"/>
          </a:p>
          <a:p>
            <a:endParaRPr lang="fr-FR" sz="1400" b="1" dirty="0"/>
          </a:p>
          <a:p>
            <a:endParaRPr lang="fr-FR" sz="1400" b="1" dirty="0"/>
          </a:p>
          <a:p>
            <a:endParaRPr lang="fr-FR" sz="1400" b="1" dirty="0"/>
          </a:p>
          <a:p>
            <a:endParaRPr lang="fr-FR" sz="1400" b="1" dirty="0"/>
          </a:p>
          <a:p>
            <a:endParaRPr lang="fr-FR"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a:p>
            <a:endParaRPr lang="en-GB" sz="1400" b="1" dirty="0"/>
          </a:p>
        </p:txBody>
      </p:sp>
      <p:pic>
        <p:nvPicPr>
          <p:cNvPr id="5" name="Image 4" descr="Une image contenant cheval, herbe, extérieur, arbre&#10;&#10;Description générée automatiquement">
            <a:extLst>
              <a:ext uri="{FF2B5EF4-FFF2-40B4-BE49-F238E27FC236}">
                <a16:creationId xmlns:a16="http://schemas.microsoft.com/office/drawing/2014/main" id="{1F21665D-158E-D541-DCCB-19F161BFA9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96" y="4526551"/>
            <a:ext cx="3059832" cy="2037896"/>
          </a:xfrm>
          <a:prstGeom prst="rect">
            <a:avLst/>
          </a:prstGeom>
        </p:spPr>
      </p:pic>
      <p:pic>
        <p:nvPicPr>
          <p:cNvPr id="7" name="Image 6" descr="Une image contenant arbre, herbe, extérieur, cheval&#10;&#10;Description générée automatiquement">
            <a:extLst>
              <a:ext uri="{FF2B5EF4-FFF2-40B4-BE49-F238E27FC236}">
                <a16:creationId xmlns:a16="http://schemas.microsoft.com/office/drawing/2014/main" id="{0AB8CE61-0695-B726-4B66-3077B5CB5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76700" y="4515219"/>
            <a:ext cx="2996080" cy="1995436"/>
          </a:xfrm>
          <a:prstGeom prst="rect">
            <a:avLst/>
          </a:prstGeom>
        </p:spPr>
      </p:pic>
    </p:spTree>
    <p:extLst>
      <p:ext uri="{BB962C8B-B14F-4D97-AF65-F5344CB8AC3E}">
        <p14:creationId xmlns:p14="http://schemas.microsoft.com/office/powerpoint/2010/main" val="558001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50486" y="0"/>
            <a:ext cx="6684746" cy="1041312"/>
          </a:xfrm>
        </p:spPr>
        <p:txBody>
          <a:bodyPr>
            <a:normAutofit/>
          </a:bodyPr>
          <a:lstStyle/>
          <a:p>
            <a:r>
              <a:rPr lang="fr-FR" sz="2800" dirty="0">
                <a:solidFill>
                  <a:schemeClr val="accent4">
                    <a:lumMod val="60000"/>
                    <a:lumOff val="40000"/>
                  </a:schemeClr>
                </a:solidFill>
              </a:rPr>
              <a:t>Cet évènement vous concerne !</a:t>
            </a:r>
            <a:br>
              <a:rPr lang="fr-FR" sz="2800" dirty="0">
                <a:solidFill>
                  <a:schemeClr val="accent4">
                    <a:lumMod val="60000"/>
                    <a:lumOff val="40000"/>
                  </a:schemeClr>
                </a:solidFill>
              </a:rPr>
            </a:br>
            <a:endParaRPr lang="fr-FR" sz="2800" dirty="0">
              <a:solidFill>
                <a:schemeClr val="accent4">
                  <a:lumMod val="60000"/>
                  <a:lumOff val="40000"/>
                </a:schemeClr>
              </a:solidFill>
            </a:endParaRPr>
          </a:p>
        </p:txBody>
      </p:sp>
      <p:sp>
        <p:nvSpPr>
          <p:cNvPr id="12" name="Espace réservé du numéro de diapositive 5"/>
          <p:cNvSpPr>
            <a:spLocks noGrp="1"/>
          </p:cNvSpPr>
          <p:nvPr>
            <p:ph type="sldNum" sz="quarter" idx="12"/>
          </p:nvPr>
        </p:nvSpPr>
        <p:spPr>
          <a:xfrm>
            <a:off x="8340725" y="6092825"/>
            <a:ext cx="588963" cy="587375"/>
          </a:xfrm>
          <a:ln w="28575">
            <a:solidFill>
              <a:schemeClr val="bg1"/>
            </a:solidFill>
          </a:ln>
        </p:spPr>
        <p:txBody>
          <a:bodyPr anchor="ctr"/>
          <a:lstStyle/>
          <a:p>
            <a:pPr algn="ctr">
              <a:defRPr/>
            </a:pPr>
            <a:fld id="{52A96D79-394E-4AD8-BBBF-736E10D461C5}" type="slidenum">
              <a:rPr lang="fr-FR" sz="2400" b="1">
                <a:solidFill>
                  <a:schemeClr val="bg1"/>
                </a:solidFill>
                <a:latin typeface="+mn-lt"/>
              </a:rPr>
              <a:pPr algn="ctr">
                <a:defRPr/>
              </a:pPr>
              <a:t>7</a:t>
            </a:fld>
            <a:endParaRPr lang="fr-FR" sz="2400" b="1">
              <a:solidFill>
                <a:schemeClr val="bg1"/>
              </a:solidFill>
              <a:latin typeface="+mn-lt"/>
            </a:endParaRPr>
          </a:p>
        </p:txBody>
      </p:sp>
      <p:sp>
        <p:nvSpPr>
          <p:cNvPr id="6" name="ZoneTexte 5"/>
          <p:cNvSpPr txBox="1"/>
          <p:nvPr/>
        </p:nvSpPr>
        <p:spPr>
          <a:xfrm>
            <a:off x="896353" y="4507185"/>
            <a:ext cx="4744107" cy="523220"/>
          </a:xfrm>
          <a:prstGeom prst="rect">
            <a:avLst/>
          </a:prstGeom>
          <a:noFill/>
          <a:ln>
            <a:solidFill>
              <a:schemeClr val="tx2">
                <a:lumMod val="75000"/>
              </a:schemeClr>
            </a:solidFill>
          </a:ln>
        </p:spPr>
        <p:txBody>
          <a:bodyPr wrap="square" rtlCol="0">
            <a:spAutoFit/>
          </a:bodyPr>
          <a:lstStyle/>
          <a:p>
            <a:pPr algn="just"/>
            <a:r>
              <a:rPr lang="fr-FR" sz="1400" dirty="0"/>
              <a:t>Vous voulez offrir à vos clients l’opportunité de participer à un évènement exceptionnel.</a:t>
            </a:r>
          </a:p>
        </p:txBody>
      </p:sp>
      <p:sp>
        <p:nvSpPr>
          <p:cNvPr id="8" name="ZoneTexte 7"/>
          <p:cNvSpPr txBox="1"/>
          <p:nvPr/>
        </p:nvSpPr>
        <p:spPr>
          <a:xfrm>
            <a:off x="890337" y="5078025"/>
            <a:ext cx="4735601" cy="523220"/>
          </a:xfrm>
          <a:prstGeom prst="rect">
            <a:avLst/>
          </a:prstGeom>
          <a:noFill/>
          <a:ln>
            <a:solidFill>
              <a:schemeClr val="tx2">
                <a:lumMod val="75000"/>
              </a:schemeClr>
            </a:solidFill>
          </a:ln>
        </p:spPr>
        <p:txBody>
          <a:bodyPr wrap="square" rtlCol="0">
            <a:spAutoFit/>
          </a:bodyPr>
          <a:lstStyle/>
          <a:p>
            <a:pPr algn="just"/>
            <a:r>
              <a:rPr lang="fr-FR" sz="1400" dirty="0"/>
              <a:t>Vous voulez valoriser l’implication de votre structure dans la relation avec sa clientèle.</a:t>
            </a:r>
          </a:p>
        </p:txBody>
      </p:sp>
      <p:sp>
        <p:nvSpPr>
          <p:cNvPr id="10" name="ZoneTexte 9"/>
          <p:cNvSpPr txBox="1"/>
          <p:nvPr/>
        </p:nvSpPr>
        <p:spPr>
          <a:xfrm>
            <a:off x="890336" y="5695160"/>
            <a:ext cx="4735601" cy="738664"/>
          </a:xfrm>
          <a:prstGeom prst="rect">
            <a:avLst/>
          </a:prstGeom>
          <a:noFill/>
          <a:ln>
            <a:solidFill>
              <a:schemeClr val="tx2">
                <a:lumMod val="75000"/>
              </a:schemeClr>
            </a:solidFill>
          </a:ln>
        </p:spPr>
        <p:txBody>
          <a:bodyPr wrap="square" rtlCol="0">
            <a:spAutoFit/>
          </a:bodyPr>
          <a:lstStyle/>
          <a:p>
            <a:pPr algn="just"/>
            <a:r>
              <a:rPr lang="fr-FR" sz="1400" dirty="0"/>
              <a:t>Vous voulez montrer le dynamisme de votre structure et son implication dans la préservation et la valorisation  du patrimoine auprès des acteurs présents.</a:t>
            </a:r>
          </a:p>
        </p:txBody>
      </p:sp>
      <p:pic>
        <p:nvPicPr>
          <p:cNvPr id="2050" name="Picture 2" descr="Résultat de recherche d'images pour &quot;partenaire&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4206026"/>
            <a:ext cx="2055327" cy="1734182"/>
          </a:xfrm>
          <a:prstGeom prst="rect">
            <a:avLst/>
          </a:prstGeom>
          <a:noFill/>
          <a:extLst>
            <a:ext uri="{909E8E84-426E-40DD-AFC4-6F175D3DCCD1}">
              <a14:hiddenFill xmlns:a14="http://schemas.microsoft.com/office/drawing/2010/main">
                <a:solidFill>
                  <a:srgbClr val="FFFFFF"/>
                </a:solidFill>
              </a14:hiddenFill>
            </a:ext>
          </a:extLst>
        </p:spPr>
      </p:pic>
      <p:sp>
        <p:nvSpPr>
          <p:cNvPr id="13" name="ZoneTexte 12"/>
          <p:cNvSpPr txBox="1"/>
          <p:nvPr/>
        </p:nvSpPr>
        <p:spPr>
          <a:xfrm>
            <a:off x="890337" y="3813156"/>
            <a:ext cx="4756140" cy="523220"/>
          </a:xfrm>
          <a:prstGeom prst="rect">
            <a:avLst/>
          </a:prstGeom>
          <a:noFill/>
          <a:ln>
            <a:solidFill>
              <a:schemeClr val="tx2">
                <a:lumMod val="75000"/>
              </a:schemeClr>
            </a:solidFill>
          </a:ln>
        </p:spPr>
        <p:txBody>
          <a:bodyPr wrap="square" rtlCol="0">
            <a:spAutoFit/>
          </a:bodyPr>
          <a:lstStyle/>
          <a:p>
            <a:pPr algn="just"/>
            <a:r>
              <a:rPr lang="fr-FR" sz="1400" dirty="0"/>
              <a:t>Vous voulez valoriser vos produits et/ou services au niveau international.</a:t>
            </a:r>
          </a:p>
        </p:txBody>
      </p:sp>
      <p:pic>
        <p:nvPicPr>
          <p:cNvPr id="15" name="Imag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7732198" y="747475"/>
            <a:ext cx="1888511" cy="720080"/>
          </a:xfrm>
          <a:prstGeom prst="rect">
            <a:avLst/>
          </a:prstGeom>
        </p:spPr>
      </p:pic>
      <p:sp>
        <p:nvSpPr>
          <p:cNvPr id="5" name="ZoneTexte 4">
            <a:extLst>
              <a:ext uri="{FF2B5EF4-FFF2-40B4-BE49-F238E27FC236}">
                <a16:creationId xmlns:a16="http://schemas.microsoft.com/office/drawing/2014/main" id="{E5CC080C-D1B6-BEDE-44B4-2FB0811A1DAD}"/>
              </a:ext>
            </a:extLst>
          </p:cNvPr>
          <p:cNvSpPr txBox="1"/>
          <p:nvPr/>
        </p:nvSpPr>
        <p:spPr>
          <a:xfrm>
            <a:off x="850487" y="749281"/>
            <a:ext cx="6889866" cy="738664"/>
          </a:xfrm>
          <a:prstGeom prst="rect">
            <a:avLst/>
          </a:prstGeom>
          <a:noFill/>
        </p:spPr>
        <p:txBody>
          <a:bodyPr wrap="square" rtlCol="0">
            <a:spAutoFit/>
          </a:bodyPr>
          <a:lstStyle/>
          <a:p>
            <a:pPr algn="just"/>
            <a:r>
              <a:rPr lang="fr-FR" sz="1400" b="1" dirty="0"/>
              <a:t>Votre activité vous amène à développer vos contacts auprès de la population, des professionnels du monde équestre et de différents secteurs au niveau national et international, fidéliser vos clients, récompenser vos partenaires…</a:t>
            </a:r>
            <a:endParaRPr lang="en-GB" sz="1400" b="1" dirty="0"/>
          </a:p>
        </p:txBody>
      </p:sp>
      <p:sp>
        <p:nvSpPr>
          <p:cNvPr id="16" name="ZoneTexte 15">
            <a:extLst>
              <a:ext uri="{FF2B5EF4-FFF2-40B4-BE49-F238E27FC236}">
                <a16:creationId xmlns:a16="http://schemas.microsoft.com/office/drawing/2014/main" id="{3AE23F4E-F8F3-DA78-CF93-411D5A96C880}"/>
              </a:ext>
            </a:extLst>
          </p:cNvPr>
          <p:cNvSpPr txBox="1"/>
          <p:nvPr/>
        </p:nvSpPr>
        <p:spPr>
          <a:xfrm>
            <a:off x="890336" y="1970048"/>
            <a:ext cx="4735602" cy="523220"/>
          </a:xfrm>
          <a:prstGeom prst="rect">
            <a:avLst/>
          </a:prstGeom>
          <a:noFill/>
          <a:ln>
            <a:solidFill>
              <a:schemeClr val="tx2">
                <a:lumMod val="75000"/>
              </a:schemeClr>
            </a:solidFill>
          </a:ln>
        </p:spPr>
        <p:txBody>
          <a:bodyPr wrap="square" rtlCol="0">
            <a:spAutoFit/>
          </a:bodyPr>
          <a:lstStyle/>
          <a:p>
            <a:pPr algn="just"/>
            <a:r>
              <a:rPr lang="fr-FR" sz="1400" dirty="0"/>
              <a:t>Vous désirez valoriser vos produits et votre activité auprès de ces publics.</a:t>
            </a:r>
          </a:p>
        </p:txBody>
      </p:sp>
      <p:sp>
        <p:nvSpPr>
          <p:cNvPr id="17" name="ZoneTexte 16">
            <a:extLst>
              <a:ext uri="{FF2B5EF4-FFF2-40B4-BE49-F238E27FC236}">
                <a16:creationId xmlns:a16="http://schemas.microsoft.com/office/drawing/2014/main" id="{D404F8C6-FB31-3E11-EBAF-40D2EA8E1C5C}"/>
              </a:ext>
            </a:extLst>
          </p:cNvPr>
          <p:cNvSpPr txBox="1"/>
          <p:nvPr/>
        </p:nvSpPr>
        <p:spPr>
          <a:xfrm>
            <a:off x="890336" y="2571690"/>
            <a:ext cx="4735601" cy="523220"/>
          </a:xfrm>
          <a:prstGeom prst="rect">
            <a:avLst/>
          </a:prstGeom>
          <a:noFill/>
          <a:ln>
            <a:solidFill>
              <a:schemeClr val="tx2">
                <a:lumMod val="75000"/>
              </a:schemeClr>
            </a:solidFill>
          </a:ln>
        </p:spPr>
        <p:txBody>
          <a:bodyPr wrap="square" rtlCol="0">
            <a:spAutoFit/>
          </a:bodyPr>
          <a:lstStyle/>
          <a:p>
            <a:pPr algn="just"/>
            <a:r>
              <a:rPr lang="fr-FR" sz="1400" dirty="0"/>
              <a:t>Vous souhaitez développer votre notoriété auprès de ces populations.</a:t>
            </a:r>
          </a:p>
        </p:txBody>
      </p:sp>
      <p:pic>
        <p:nvPicPr>
          <p:cNvPr id="21" name="Picture 4" descr="http://gfol1.ligue-auvergnetaekwondo.com/Fleche_ws1008063723.jpg">
            <a:extLst>
              <a:ext uri="{FF2B5EF4-FFF2-40B4-BE49-F238E27FC236}">
                <a16:creationId xmlns:a16="http://schemas.microsoft.com/office/drawing/2014/main" id="{7E1D32C6-6FB0-F32D-CAFB-2487075F6D8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H="1">
            <a:off x="379317" y="2020837"/>
            <a:ext cx="405899" cy="375786"/>
          </a:xfrm>
          <a:prstGeom prst="rect">
            <a:avLst/>
          </a:prstGeom>
          <a:noFill/>
          <a:extLst>
            <a:ext uri="{909E8E84-426E-40DD-AFC4-6F175D3DCCD1}">
              <a14:hiddenFill xmlns:a14="http://schemas.microsoft.com/office/drawing/2010/main">
                <a:solidFill>
                  <a:srgbClr val="FFFFFF"/>
                </a:solidFill>
              </a14:hiddenFill>
            </a:ext>
          </a:extLst>
        </p:spPr>
      </p:pic>
      <p:sp>
        <p:nvSpPr>
          <p:cNvPr id="25" name="ZoneTexte 24">
            <a:extLst>
              <a:ext uri="{FF2B5EF4-FFF2-40B4-BE49-F238E27FC236}">
                <a16:creationId xmlns:a16="http://schemas.microsoft.com/office/drawing/2014/main" id="{A57305D3-E03A-E883-96F5-3C0E920C33EB}"/>
              </a:ext>
            </a:extLst>
          </p:cNvPr>
          <p:cNvSpPr txBox="1"/>
          <p:nvPr/>
        </p:nvSpPr>
        <p:spPr>
          <a:xfrm>
            <a:off x="881830" y="3188715"/>
            <a:ext cx="4738036" cy="523220"/>
          </a:xfrm>
          <a:prstGeom prst="rect">
            <a:avLst/>
          </a:prstGeom>
          <a:noFill/>
          <a:ln>
            <a:solidFill>
              <a:schemeClr val="tx1"/>
            </a:solidFill>
          </a:ln>
        </p:spPr>
        <p:txBody>
          <a:bodyPr wrap="square" rtlCol="0">
            <a:spAutoFit/>
          </a:bodyPr>
          <a:lstStyle/>
          <a:p>
            <a:r>
              <a:rPr lang="fr-FR" sz="1400" dirty="0"/>
              <a:t>Vous voulez vous doter d’un fichier de prescripteurs </a:t>
            </a:r>
          </a:p>
          <a:p>
            <a:r>
              <a:rPr lang="fr-FR" sz="1400" dirty="0"/>
              <a:t>Et/ou clients à forts potentiels.</a:t>
            </a:r>
            <a:endParaRPr lang="en-GB" sz="1400" dirty="0"/>
          </a:p>
        </p:txBody>
      </p:sp>
      <p:pic>
        <p:nvPicPr>
          <p:cNvPr id="27" name="Picture 2" descr="Résultat de recherche d'images pour &quot;développement&quot;">
            <a:extLst>
              <a:ext uri="{FF2B5EF4-FFF2-40B4-BE49-F238E27FC236}">
                <a16:creationId xmlns:a16="http://schemas.microsoft.com/office/drawing/2014/main" id="{B88A3BAE-F3BC-89B5-F970-3F34080578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6007" y="1663124"/>
            <a:ext cx="1504265" cy="15042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gfol1.ligue-auvergnetaekwondo.com/Fleche_ws1008063723.jpg">
            <a:extLst>
              <a:ext uri="{FF2B5EF4-FFF2-40B4-BE49-F238E27FC236}">
                <a16:creationId xmlns:a16="http://schemas.microsoft.com/office/drawing/2014/main" id="{9D14FB95-B81C-126B-8AD5-8DA816DDEB7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H="1">
            <a:off x="336445" y="4529919"/>
            <a:ext cx="405899" cy="37578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gfol1.ligue-auvergnetaekwondo.com/Fleche_ws1008063723.jpg">
            <a:extLst>
              <a:ext uri="{FF2B5EF4-FFF2-40B4-BE49-F238E27FC236}">
                <a16:creationId xmlns:a16="http://schemas.microsoft.com/office/drawing/2014/main" id="{63E379C3-0375-CE5D-21A1-D5889359B0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H="1">
            <a:off x="304979" y="5151745"/>
            <a:ext cx="405899" cy="37578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gfol1.ligue-auvergnetaekwondo.com/Fleche_ws1008063723.jpg">
            <a:extLst>
              <a:ext uri="{FF2B5EF4-FFF2-40B4-BE49-F238E27FC236}">
                <a16:creationId xmlns:a16="http://schemas.microsoft.com/office/drawing/2014/main" id="{883CC35A-5E5E-19D3-394D-B82C0B3A3C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H="1">
            <a:off x="334610" y="5853576"/>
            <a:ext cx="405899" cy="37578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gfol1.ligue-auvergnetaekwondo.com/Fleche_ws1008063723.jpg">
            <a:extLst>
              <a:ext uri="{FF2B5EF4-FFF2-40B4-BE49-F238E27FC236}">
                <a16:creationId xmlns:a16="http://schemas.microsoft.com/office/drawing/2014/main" id="{1E2CED05-E6A9-D903-AA83-A36F41B7EB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H="1">
            <a:off x="361272" y="3245439"/>
            <a:ext cx="405899" cy="375786"/>
          </a:xfrm>
          <a:prstGeom prst="rect">
            <a:avLst/>
          </a:prstGeom>
          <a:noFill/>
          <a:extLst>
            <a:ext uri="{909E8E84-426E-40DD-AFC4-6F175D3DCCD1}">
              <a14:hiddenFill xmlns:a14="http://schemas.microsoft.com/office/drawing/2010/main">
                <a:solidFill>
                  <a:srgbClr val="FFFFFF"/>
                </a:solidFill>
              </a14:hiddenFill>
            </a:ext>
          </a:extLst>
        </p:spPr>
      </p:pic>
      <p:pic>
        <p:nvPicPr>
          <p:cNvPr id="2048" name="Picture 4" descr="http://gfol1.ligue-auvergnetaekwondo.com/Fleche_ws1008063723.jpg">
            <a:extLst>
              <a:ext uri="{FF2B5EF4-FFF2-40B4-BE49-F238E27FC236}">
                <a16:creationId xmlns:a16="http://schemas.microsoft.com/office/drawing/2014/main" id="{6C5717EA-4AE6-8C0A-F5E1-7A7DC93655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H="1">
            <a:off x="304976" y="3908097"/>
            <a:ext cx="405899" cy="375786"/>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4" descr="http://gfol1.ligue-auvergnetaekwondo.com/Fleche_ws1008063723.jpg">
            <a:extLst>
              <a:ext uri="{FF2B5EF4-FFF2-40B4-BE49-F238E27FC236}">
                <a16:creationId xmlns:a16="http://schemas.microsoft.com/office/drawing/2014/main" id="{EC324E94-E114-92BC-6C59-8A19FFF4799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flipH="1">
            <a:off x="334610" y="2634545"/>
            <a:ext cx="405899" cy="375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13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176726"/>
            <a:ext cx="6806952" cy="710952"/>
          </a:xfrm>
        </p:spPr>
        <p:txBody>
          <a:bodyPr>
            <a:normAutofit/>
          </a:bodyPr>
          <a:lstStyle/>
          <a:p>
            <a:r>
              <a:rPr lang="fr-FR" sz="2800" dirty="0">
                <a:solidFill>
                  <a:schemeClr val="accent4">
                    <a:lumMod val="60000"/>
                    <a:lumOff val="40000"/>
                  </a:schemeClr>
                </a:solidFill>
              </a:rPr>
              <a:t>DEVENEZ PARTENAIRES</a:t>
            </a:r>
          </a:p>
        </p:txBody>
      </p:sp>
      <p:sp>
        <p:nvSpPr>
          <p:cNvPr id="3" name="Espace réservé du contenu 2"/>
          <p:cNvSpPr>
            <a:spLocks noGrp="1"/>
          </p:cNvSpPr>
          <p:nvPr>
            <p:ph idx="1"/>
          </p:nvPr>
        </p:nvSpPr>
        <p:spPr>
          <a:xfrm>
            <a:off x="457200" y="1609416"/>
            <a:ext cx="7239000" cy="693099"/>
          </a:xfrm>
        </p:spPr>
        <p:txBody>
          <a:bodyPr>
            <a:normAutofit/>
          </a:bodyPr>
          <a:lstStyle/>
          <a:p>
            <a:pPr marL="0" indent="0" algn="ctr">
              <a:buNone/>
            </a:pPr>
            <a:r>
              <a:rPr lang="fr-FR" sz="1800" dirty="0"/>
              <a:t>Vous pouvez devenir partenaires par la forme de votre choix: </a:t>
            </a:r>
          </a:p>
        </p:txBody>
      </p:sp>
      <p:sp>
        <p:nvSpPr>
          <p:cNvPr id="12" name="Espace réservé du numéro de diapositive 5">
            <a:extLst>
              <a:ext uri="{FF2B5EF4-FFF2-40B4-BE49-F238E27FC236}">
                <a16:creationId xmlns:a16="http://schemas.microsoft.com/office/drawing/2014/main" id="{CE9D79E1-FB16-4EBC-BAA4-31CB8BCBDDB0}"/>
              </a:ext>
            </a:extLst>
          </p:cNvPr>
          <p:cNvSpPr>
            <a:spLocks noGrp="1"/>
          </p:cNvSpPr>
          <p:nvPr>
            <p:ph type="sldNum" sz="quarter" idx="12"/>
          </p:nvPr>
        </p:nvSpPr>
        <p:spPr>
          <a:xfrm>
            <a:off x="8340725" y="6092825"/>
            <a:ext cx="588963" cy="587375"/>
          </a:xfrm>
          <a:ln w="28575">
            <a:solidFill>
              <a:schemeClr val="bg1"/>
            </a:solidFill>
          </a:ln>
        </p:spPr>
        <p:txBody>
          <a:bodyPr anchor="ctr"/>
          <a:lstStyle/>
          <a:p>
            <a:pPr algn="ctr">
              <a:defRPr/>
            </a:pPr>
            <a:fld id="{52A96D79-394E-4AD8-BBBF-736E10D461C5}" type="slidenum">
              <a:rPr lang="fr-FR" sz="2400" b="1">
                <a:solidFill>
                  <a:schemeClr val="bg1"/>
                </a:solidFill>
                <a:latin typeface="+mn-lt"/>
              </a:rPr>
              <a:pPr algn="ctr">
                <a:defRPr/>
              </a:pPr>
              <a:t>8</a:t>
            </a:fld>
            <a:endParaRPr lang="fr-FR" sz="2400" b="1">
              <a:solidFill>
                <a:schemeClr val="bg1"/>
              </a:solidFill>
              <a:latin typeface="+mn-lt"/>
            </a:endParaRPr>
          </a:p>
        </p:txBody>
      </p:sp>
      <p:sp>
        <p:nvSpPr>
          <p:cNvPr id="6" name="Rectangle 5"/>
          <p:cNvSpPr/>
          <p:nvPr/>
        </p:nvSpPr>
        <p:spPr>
          <a:xfrm>
            <a:off x="948337" y="5248580"/>
            <a:ext cx="2592288" cy="1077218"/>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948335" y="5248580"/>
            <a:ext cx="2584075" cy="1015663"/>
          </a:xfrm>
          <a:prstGeom prst="rect">
            <a:avLst/>
          </a:prstGeom>
          <a:noFill/>
          <a:ln>
            <a:noFill/>
          </a:ln>
        </p:spPr>
        <p:txBody>
          <a:bodyPr wrap="square" rtlCol="0">
            <a:spAutoFit/>
          </a:bodyPr>
          <a:lstStyle/>
          <a:p>
            <a:pPr algn="ctr"/>
            <a:endParaRPr lang="fr-FR" b="1" dirty="0"/>
          </a:p>
          <a:p>
            <a:pPr algn="ctr"/>
            <a:r>
              <a:rPr lang="fr-FR" sz="2400" b="1" dirty="0"/>
              <a:t>SPONSORING</a:t>
            </a:r>
          </a:p>
          <a:p>
            <a:pPr algn="ctr"/>
            <a:endParaRPr lang="fr-FR" b="1" dirty="0"/>
          </a:p>
        </p:txBody>
      </p:sp>
      <p:sp>
        <p:nvSpPr>
          <p:cNvPr id="7" name="Rectangle 6"/>
          <p:cNvSpPr/>
          <p:nvPr/>
        </p:nvSpPr>
        <p:spPr>
          <a:xfrm>
            <a:off x="4640424" y="5248580"/>
            <a:ext cx="2592288" cy="1077218"/>
          </a:xfrm>
          <a:prstGeom prst="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4640424" y="5525578"/>
            <a:ext cx="2592288" cy="461665"/>
          </a:xfrm>
          <a:prstGeom prst="rect">
            <a:avLst/>
          </a:prstGeom>
          <a:noFill/>
          <a:ln>
            <a:noFill/>
          </a:ln>
        </p:spPr>
        <p:txBody>
          <a:bodyPr wrap="square" rtlCol="0">
            <a:spAutoFit/>
          </a:bodyPr>
          <a:lstStyle/>
          <a:p>
            <a:pPr algn="ctr"/>
            <a:r>
              <a:rPr lang="fr-FR" sz="2400" b="1" dirty="0"/>
              <a:t>MECENAT</a:t>
            </a:r>
          </a:p>
        </p:txBody>
      </p:sp>
      <p:cxnSp>
        <p:nvCxnSpPr>
          <p:cNvPr id="10" name="Connecteur droit avec flèche 9"/>
          <p:cNvCxnSpPr/>
          <p:nvPr/>
        </p:nvCxnSpPr>
        <p:spPr>
          <a:xfrm>
            <a:off x="4932040" y="4024613"/>
            <a:ext cx="712088" cy="108012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16" name="Picture 2" descr="http://www.photodiffusion.org/wp-content/uploads/2011/10/partenariat.b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8582" y="2278865"/>
            <a:ext cx="2136236" cy="160217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onnecteur droit avec flèche 22"/>
          <p:cNvCxnSpPr/>
          <p:nvPr/>
        </p:nvCxnSpPr>
        <p:spPr>
          <a:xfrm flipH="1">
            <a:off x="2644546" y="4024613"/>
            <a:ext cx="728072" cy="1051756"/>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pic>
        <p:nvPicPr>
          <p:cNvPr id="26" name="Imag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732198" y="747475"/>
            <a:ext cx="1888511" cy="720080"/>
          </a:xfrm>
          <a:prstGeom prst="rect">
            <a:avLst/>
          </a:prstGeom>
        </p:spPr>
      </p:pic>
    </p:spTree>
    <p:extLst>
      <p:ext uri="{BB962C8B-B14F-4D97-AF65-F5344CB8AC3E}">
        <p14:creationId xmlns:p14="http://schemas.microsoft.com/office/powerpoint/2010/main" val="179320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4431"/>
            <a:ext cx="7311008" cy="698336"/>
          </a:xfrm>
        </p:spPr>
        <p:txBody>
          <a:bodyPr>
            <a:normAutofit/>
          </a:bodyPr>
          <a:lstStyle/>
          <a:p>
            <a:r>
              <a:rPr lang="fr-FR" sz="2800" dirty="0">
                <a:solidFill>
                  <a:schemeClr val="accent4">
                    <a:lumMod val="60000"/>
                    <a:lumOff val="40000"/>
                  </a:schemeClr>
                </a:solidFill>
              </a:rPr>
              <a:t>Sponsoring</a:t>
            </a:r>
          </a:p>
        </p:txBody>
      </p:sp>
      <p:sp>
        <p:nvSpPr>
          <p:cNvPr id="3" name="Espace réservé du contenu 2"/>
          <p:cNvSpPr>
            <a:spLocks noGrp="1"/>
          </p:cNvSpPr>
          <p:nvPr>
            <p:ph idx="1"/>
          </p:nvPr>
        </p:nvSpPr>
        <p:spPr>
          <a:xfrm>
            <a:off x="323528" y="764704"/>
            <a:ext cx="7732026" cy="1584176"/>
          </a:xfrm>
        </p:spPr>
        <p:txBody>
          <a:bodyPr>
            <a:normAutofit/>
          </a:bodyPr>
          <a:lstStyle/>
          <a:p>
            <a:pPr marL="0" indent="0">
              <a:buNone/>
            </a:pPr>
            <a:r>
              <a:rPr lang="fr-FR" sz="1400" dirty="0"/>
              <a:t>Le sponsoring est le soutien matériel apporté à une organisation en vue d’en retirer un bénéfice. Le sponsor recherche un mode de publicité.</a:t>
            </a:r>
          </a:p>
          <a:p>
            <a:pPr marL="0" indent="0">
              <a:buNone/>
            </a:pPr>
            <a:r>
              <a:rPr lang="fr-FR" sz="1400" dirty="0"/>
              <a:t>Il est fiscalement considéré comme une charge et les dépenses de sponsoring peuvent être soumises à la TVA. </a:t>
            </a:r>
          </a:p>
          <a:p>
            <a:pPr marL="0" indent="0">
              <a:buNone/>
            </a:pPr>
            <a:endParaRPr lang="fr-FR" sz="2000" dirty="0"/>
          </a:p>
        </p:txBody>
      </p:sp>
      <p:sp>
        <p:nvSpPr>
          <p:cNvPr id="9" name="Espace réservé du numéro de diapositive 5">
            <a:extLst>
              <a:ext uri="{FF2B5EF4-FFF2-40B4-BE49-F238E27FC236}">
                <a16:creationId xmlns:a16="http://schemas.microsoft.com/office/drawing/2014/main" id="{CCC11E9B-46C9-439A-AF95-46E1B3A2BB04}"/>
              </a:ext>
            </a:extLst>
          </p:cNvPr>
          <p:cNvSpPr>
            <a:spLocks noGrp="1"/>
          </p:cNvSpPr>
          <p:nvPr>
            <p:ph type="sldNum" sz="quarter" idx="12"/>
          </p:nvPr>
        </p:nvSpPr>
        <p:spPr>
          <a:xfrm>
            <a:off x="8340725" y="6092825"/>
            <a:ext cx="588963" cy="587375"/>
          </a:xfrm>
          <a:ln w="28575">
            <a:solidFill>
              <a:schemeClr val="bg1"/>
            </a:solidFill>
          </a:ln>
        </p:spPr>
        <p:txBody>
          <a:bodyPr anchor="ctr"/>
          <a:lstStyle/>
          <a:p>
            <a:pPr algn="ctr">
              <a:defRPr/>
            </a:pPr>
            <a:fld id="{52A96D79-394E-4AD8-BBBF-736E10D461C5}" type="slidenum">
              <a:rPr lang="fr-FR" sz="2400" b="1">
                <a:solidFill>
                  <a:schemeClr val="bg1"/>
                </a:solidFill>
                <a:latin typeface="+mn-lt"/>
              </a:rPr>
              <a:pPr algn="ctr">
                <a:defRPr/>
              </a:pPr>
              <a:t>9</a:t>
            </a:fld>
            <a:endParaRPr lang="fr-FR" sz="2400" b="1">
              <a:solidFill>
                <a:schemeClr val="bg1"/>
              </a:solidFill>
              <a:latin typeface="+mn-lt"/>
            </a:endParaRPr>
          </a:p>
        </p:txBody>
      </p:sp>
      <p:sp>
        <p:nvSpPr>
          <p:cNvPr id="7" name="ZoneTexte 6"/>
          <p:cNvSpPr txBox="1"/>
          <p:nvPr/>
        </p:nvSpPr>
        <p:spPr>
          <a:xfrm>
            <a:off x="323528" y="2076926"/>
            <a:ext cx="7488832" cy="1661993"/>
          </a:xfrm>
          <a:prstGeom prst="rect">
            <a:avLst/>
          </a:prstGeom>
          <a:noFill/>
          <a:ln>
            <a:solidFill>
              <a:schemeClr val="tx2">
                <a:lumMod val="75000"/>
              </a:schemeClr>
            </a:solidFill>
          </a:ln>
        </p:spPr>
        <p:txBody>
          <a:bodyPr wrap="square" rtlCol="0">
            <a:spAutoFit/>
          </a:bodyPr>
          <a:lstStyle/>
          <a:p>
            <a:pPr algn="just"/>
            <a:r>
              <a:rPr lang="fr-FR" b="1" dirty="0">
                <a:solidFill>
                  <a:schemeClr val="tx2">
                    <a:lumMod val="50000"/>
                  </a:schemeClr>
                </a:solidFill>
              </a:rPr>
              <a:t>Notre engagement :</a:t>
            </a:r>
            <a:endParaRPr lang="fr-FR" dirty="0"/>
          </a:p>
          <a:p>
            <a:pPr marL="285750" indent="-285750" algn="just">
              <a:buFont typeface="Wingdings" panose="05000000000000000000" pitchFamily="2" charset="2"/>
              <a:buChar char="ü"/>
            </a:pPr>
            <a:r>
              <a:rPr lang="fr-FR" sz="1400" dirty="0"/>
              <a:t>Vous citer comme partenaire dans les dossiers et communiqués de  presse créés pour la promotion de l’événement ;</a:t>
            </a:r>
          </a:p>
          <a:p>
            <a:pPr marL="285750" indent="-285750" algn="just">
              <a:buFont typeface="Wingdings" panose="05000000000000000000" pitchFamily="2" charset="2"/>
              <a:buChar char="ü"/>
            </a:pPr>
            <a:r>
              <a:rPr lang="fr-FR" sz="1400" dirty="0"/>
              <a:t>Faire apparaitre votre raison sociale sur les affiches (40 cm x 60 cm) annonçant l’événement et mise en place de celles-ci dans les commerces du centre ville ;</a:t>
            </a:r>
          </a:p>
          <a:p>
            <a:pPr marL="285750" indent="-285750" algn="just">
              <a:buFont typeface="Wingdings" panose="05000000000000000000" pitchFamily="2" charset="2"/>
              <a:buChar char="ü"/>
            </a:pPr>
            <a:r>
              <a:rPr lang="fr-FR" sz="1400" dirty="0"/>
              <a:t>Faire apparaitre votre raison sociale sur les invitations (6 cm x 3 cm) ;</a:t>
            </a:r>
          </a:p>
          <a:p>
            <a:pPr marL="285750" indent="-285750" algn="just">
              <a:buFont typeface="Wingdings" panose="05000000000000000000" pitchFamily="2" charset="2"/>
              <a:buChar char="ü"/>
            </a:pPr>
            <a:r>
              <a:rPr lang="fr-FR" sz="1400" dirty="0"/>
              <a:t>Vous citer tout au long de l’événement dans les spots publicitaires du speaker.</a:t>
            </a:r>
          </a:p>
        </p:txBody>
      </p:sp>
      <p:sp>
        <p:nvSpPr>
          <p:cNvPr id="8" name="ZoneTexte 7"/>
          <p:cNvSpPr txBox="1"/>
          <p:nvPr/>
        </p:nvSpPr>
        <p:spPr>
          <a:xfrm>
            <a:off x="323528" y="4077073"/>
            <a:ext cx="7488832" cy="2092881"/>
          </a:xfrm>
          <a:prstGeom prst="rect">
            <a:avLst/>
          </a:prstGeom>
          <a:noFill/>
          <a:ln>
            <a:solidFill>
              <a:schemeClr val="tx2">
                <a:lumMod val="75000"/>
              </a:schemeClr>
            </a:solidFill>
          </a:ln>
        </p:spPr>
        <p:txBody>
          <a:bodyPr wrap="square" rtlCol="0">
            <a:spAutoFit/>
          </a:bodyPr>
          <a:lstStyle/>
          <a:p>
            <a:pPr algn="just"/>
            <a:r>
              <a:rPr lang="fr-FR" b="1" dirty="0">
                <a:solidFill>
                  <a:schemeClr val="tx2">
                    <a:lumMod val="50000"/>
                  </a:schemeClr>
                </a:solidFill>
              </a:rPr>
              <a:t>Possibilité (sur devis) de :</a:t>
            </a:r>
          </a:p>
          <a:p>
            <a:pPr marL="285750" indent="-285750" algn="just">
              <a:buFont typeface="Wingdings" panose="05000000000000000000" pitchFamily="2" charset="2"/>
              <a:buChar char="ü"/>
            </a:pPr>
            <a:r>
              <a:rPr lang="fr-FR" sz="1400" dirty="0"/>
              <a:t>Fournir une loge pour que vos clients puissent admirer la compétition dans un lieu réservé uniquement à votre entreprise;</a:t>
            </a:r>
          </a:p>
          <a:p>
            <a:pPr marL="285750" indent="-285750" algn="just">
              <a:buFont typeface="Wingdings" panose="05000000000000000000" pitchFamily="2" charset="2"/>
              <a:buChar char="ü"/>
            </a:pPr>
            <a:r>
              <a:rPr lang="fr-FR" sz="1400" dirty="0"/>
              <a:t>Invitation à l’événement pour les invités de votre choix ; </a:t>
            </a:r>
          </a:p>
          <a:p>
            <a:pPr marL="285750" indent="-285750" algn="just">
              <a:buFont typeface="Wingdings" panose="05000000000000000000" pitchFamily="2" charset="2"/>
              <a:buChar char="ü"/>
            </a:pPr>
            <a:r>
              <a:rPr lang="fr-FR" sz="1400" dirty="0"/>
              <a:t>Proposer des tables et des chaises pour assurer le confort de vos participants durant la compétition ;</a:t>
            </a:r>
          </a:p>
          <a:p>
            <a:pPr marL="285750" indent="-285750" algn="just">
              <a:buFont typeface="Wingdings" panose="05000000000000000000" pitchFamily="2" charset="2"/>
              <a:buChar char="ü"/>
            </a:pPr>
            <a:r>
              <a:rPr lang="fr-FR" sz="1400" dirty="0"/>
              <a:t>Proposer une prestation « apéritif-buffet »  pour le midi pour que vos invités profitent de l’événement ;</a:t>
            </a:r>
          </a:p>
          <a:p>
            <a:pPr marL="285750" indent="-285750" algn="just">
              <a:buFont typeface="Wingdings" panose="05000000000000000000" pitchFamily="2" charset="2"/>
              <a:buChar char="ü"/>
            </a:pPr>
            <a:r>
              <a:rPr lang="fr-FR" sz="1400" dirty="0"/>
              <a:t>Mettre votre nom sur une épreuve et/ou  une remise de prix.</a:t>
            </a:r>
          </a:p>
        </p:txBody>
      </p:sp>
      <p:pic>
        <p:nvPicPr>
          <p:cNvPr id="10" name="Imag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732198" y="747475"/>
            <a:ext cx="1888511" cy="720080"/>
          </a:xfrm>
          <a:prstGeom prst="rect">
            <a:avLst/>
          </a:prstGeom>
        </p:spPr>
      </p:pic>
    </p:spTree>
    <p:extLst>
      <p:ext uri="{BB962C8B-B14F-4D97-AF65-F5344CB8AC3E}">
        <p14:creationId xmlns:p14="http://schemas.microsoft.com/office/powerpoint/2010/main" val="42441241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2479</TotalTime>
  <Words>1299</Words>
  <Application>Microsoft Office PowerPoint</Application>
  <PresentationFormat>Affichage à l'écran (4:3)</PresentationFormat>
  <Paragraphs>115</Paragraphs>
  <Slides>12</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Calibri</vt:lpstr>
      <vt:lpstr>Trebuchet MS</vt:lpstr>
      <vt:lpstr>Verdana</vt:lpstr>
      <vt:lpstr>Wingdings</vt:lpstr>
      <vt:lpstr>Wingdings 2</vt:lpstr>
      <vt:lpstr>Opulent</vt:lpstr>
      <vt:lpstr>LES INTERNATIONAUX  D’ATTELAGE  </vt:lpstr>
      <vt:lpstr>L’association Saumur Attelage</vt:lpstr>
      <vt:lpstr>LE concours international d’ATTELAGE</vt:lpstr>
      <vt:lpstr>LE PROGRAMME DE La COMPETITION</vt:lpstr>
      <vt:lpstr>Suite du programme</vt:lpstr>
      <vt:lpstr>SUITE DU PROGRAMME :  le derby PARA-ATTELAGE</vt:lpstr>
      <vt:lpstr>Cet évènement vous concerne ! </vt:lpstr>
      <vt:lpstr>DEVENEZ PARTENAIRES</vt:lpstr>
      <vt:lpstr>Sponsoring</vt:lpstr>
      <vt:lpstr>MECENAT </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dc:creator>
  <cp:lastModifiedBy>chapron catherine</cp:lastModifiedBy>
  <cp:revision>151</cp:revision>
  <cp:lastPrinted>2023-02-06T12:48:44Z</cp:lastPrinted>
  <dcterms:created xsi:type="dcterms:W3CDTF">2014-01-14T09:56:57Z</dcterms:created>
  <dcterms:modified xsi:type="dcterms:W3CDTF">2023-02-07T12:31:55Z</dcterms:modified>
</cp:coreProperties>
</file>